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20" r:id="rId3"/>
  </p:sldMasterIdLst>
  <p:sldIdLst>
    <p:sldId id="256" r:id="rId4"/>
    <p:sldId id="278" r:id="rId5"/>
    <p:sldId id="279" r:id="rId6"/>
    <p:sldId id="280" r:id="rId7"/>
    <p:sldId id="283" r:id="rId8"/>
    <p:sldId id="284" r:id="rId9"/>
    <p:sldId id="286" r:id="rId10"/>
    <p:sldId id="287" r:id="rId11"/>
    <p:sldId id="285" r:id="rId12"/>
    <p:sldId id="282" r:id="rId13"/>
    <p:sldId id="291" r:id="rId14"/>
    <p:sldId id="281" r:id="rId15"/>
    <p:sldId id="257" r:id="rId16"/>
    <p:sldId id="288" r:id="rId17"/>
    <p:sldId id="292" r:id="rId18"/>
    <p:sldId id="258" r:id="rId19"/>
    <p:sldId id="28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00" autoAdjust="0"/>
  </p:normalViewPr>
  <p:slideViewPr>
    <p:cSldViewPr>
      <p:cViewPr varScale="1">
        <p:scale>
          <a:sx n="106" d="100"/>
          <a:sy n="106" d="100"/>
        </p:scale>
        <p:origin x="-17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CFB64-90F6-4554-832A-AAB20563BFDE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92079-B2AD-4F78-AC4E-A447C5CE1C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EC51A8-874E-4046-9B3B-477CC988FD5A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0ADA0F-BBFC-40FC-86A3-AD4F9080B13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ECF5E-DF5E-4A91-8DB9-F1EA6A86E7C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95F28-73EF-4B39-B1E5-911CC4FF58C8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D5492-AF23-49DF-964C-83BBB9BEB85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D3CBD-ED54-4402-8237-8862E10F849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50467-B7C5-4E05-8110-CC8697216EE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2EC4AF-8E4F-4403-B731-3D88BD6353F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0BA21-3B4D-4AA9-91BF-6DF5540808D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91DD3-DD65-4A0F-A91A-766743A7B8C5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31429-9B51-4FCF-BB36-CEEADD8A29E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1FC3DF-8928-4838-9A30-1B2FDE6E86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A32AE-983B-42A4-B25B-3D2094994C5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E03D45-95C7-45DE-AFA0-79A6CA2693A8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349DB-93B6-48DE-91B4-CCB57CAD386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93475-6EA9-41D0-8E75-E20B158B3C9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0E887-0A7A-4599-9A9A-A531A083A9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4690B-6EEC-45E0-8951-EE25574E507B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17.12.2017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2BB75-F2C5-44F8-8CE5-49534B044F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079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569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3852864"/>
            <a:ext cx="6135687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6477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5114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01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36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6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3852864"/>
            <a:ext cx="6135687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712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777240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3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3249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43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777240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C43520-F67F-4EC9-A58E-D2F1275F606E}" type="datetimeFigureOut">
              <a:rPr lang="ru-RU" smtClean="0"/>
              <a:t>17.12.2017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17.12.2017</a:t>
            </a:fld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4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45605018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9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Некоторые важнейшие направления в развитии образования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err="1" smtClean="0"/>
              <a:t>А.В.Шарикова</a:t>
            </a:r>
            <a:r>
              <a:rPr lang="ru-RU" sz="1600" b="1" dirty="0" smtClean="0"/>
              <a:t>, начальник Управления образования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9053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645024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 1 января 2018 года уровень минимальной заработной платы будет равен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прожиточному минимуму трудоспособного населения в регионе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. Это приведёт к росту зарплат и социальных пособий. Будет проведена индексация на 4% (ожидается 17 тыс.)</a:t>
            </a:r>
            <a:endParaRPr lang="ru-RU" sz="2800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32656"/>
            <a:ext cx="6912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Минимальная заработная плата в округе с 1 июля 2017 года она составляет 16 299 рублей . </a:t>
            </a:r>
          </a:p>
          <a:p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b="1" dirty="0">
                <a:solidFill>
                  <a:srgbClr val="0070C0"/>
                </a:solidFill>
              </a:rPr>
              <a:t>В</a:t>
            </a:r>
            <a:r>
              <a:rPr lang="ru-RU" sz="2000" b="1" dirty="0" smtClean="0">
                <a:solidFill>
                  <a:srgbClr val="0070C0"/>
                </a:solidFill>
                <a:effectLst/>
              </a:rPr>
              <a:t>еличину прожиточного минимума в Ямало-Ненецком автономном округе в расчёте: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effectLst/>
              </a:rPr>
              <a:t>на душу населения - 16119 рублей,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effectLst/>
              </a:rPr>
              <a:t>для трудоспособного населения - 16751 рубль,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effectLst/>
              </a:rPr>
              <a:t>для пенсионеров - 12669 рублей,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effectLst/>
              </a:rPr>
              <a:t>для детей - 15897 рублей.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Поручения по итогам встречи: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136904" cy="5472608"/>
          </a:xfrm>
        </p:spPr>
        <p:txBody>
          <a:bodyPr>
            <a:normAutofit fontScale="92500"/>
          </a:bodyPr>
          <a:lstStyle/>
          <a:p>
            <a:pPr marL="571500" indent="-457200">
              <a:buAutoNum type="arabicPeriod"/>
            </a:pPr>
            <a:r>
              <a:rPr lang="ru-RU" dirty="0" smtClean="0"/>
              <a:t>Администрации </a:t>
            </a:r>
            <a:r>
              <a:rPr lang="ru-RU" dirty="0" smtClean="0"/>
              <a:t>учреждения: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оформить в учительской стенд «Нормативная правовая база, регламентирующая вопросы оплаты труда» (до 01.12.2017);</a:t>
            </a:r>
          </a:p>
          <a:p>
            <a:pPr>
              <a:buFontTx/>
              <a:buChar char="-"/>
            </a:pPr>
            <a:r>
              <a:rPr lang="ru-RU" dirty="0" smtClean="0"/>
              <a:t>Провести внутреннюю проверку соответствия трудовых договоров сотрудников учреждения требованиям законодательства с привлечением членов профсоюза (до 01.02.2018);</a:t>
            </a:r>
          </a:p>
          <a:p>
            <a:pPr>
              <a:buFontTx/>
              <a:buChar char="-"/>
            </a:pPr>
            <a:r>
              <a:rPr lang="ru-RU" dirty="0" smtClean="0"/>
              <a:t>Провести обсуждение нормативной базы, собрать поступившие от работников вопросы по оплате труда и направить в адрес начальника Управления образования (до 01.02.2018).</a:t>
            </a:r>
          </a:p>
          <a:p>
            <a:pPr marL="114300" indent="0">
              <a:buNone/>
            </a:pPr>
            <a:r>
              <a:rPr lang="ru-RU" dirty="0" smtClean="0"/>
              <a:t>2. Сотрудникам </a:t>
            </a:r>
            <a:r>
              <a:rPr lang="ru-RU" dirty="0" smtClean="0"/>
              <a:t>учреждения </a:t>
            </a:r>
            <a:r>
              <a:rPr lang="ru-RU" dirty="0" smtClean="0"/>
              <a:t>изучить документы по оплате труда, в том числе и новую </a:t>
            </a:r>
            <a:r>
              <a:rPr lang="ru-RU" dirty="0" smtClean="0"/>
              <a:t>систему оплаты </a:t>
            </a:r>
            <a:r>
              <a:rPr lang="ru-RU" dirty="0" smtClean="0"/>
              <a:t>труда. </a:t>
            </a:r>
          </a:p>
          <a:p>
            <a:pPr marL="114300" indent="0">
              <a:buNone/>
            </a:pPr>
            <a:r>
              <a:rPr lang="ru-RU" dirty="0" smtClean="0"/>
              <a:t>3.Начальнику Управления образования провести встречу трудового коллектива, прием граждан по личным вопросам по вопросам оплаты труда (до 10.02.2018) с привлечением специалистов Центра по обслуживанию образовательных учреждений.</a:t>
            </a:r>
          </a:p>
          <a:p>
            <a:pPr marL="114300" indent="0">
              <a:buNone/>
            </a:pPr>
            <a:endParaRPr lang="ru-RU" dirty="0" smtClean="0"/>
          </a:p>
          <a:p>
            <a:pPr marL="571500" indent="-457200">
              <a:buAutoNum type="arabicPeriod"/>
            </a:pPr>
            <a:endParaRPr lang="ru-RU" dirty="0" smtClean="0"/>
          </a:p>
          <a:p>
            <a:pPr marL="5715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6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95936" y="404664"/>
            <a:ext cx="4320480" cy="2768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Васильева О.Ю. заявила журналистам, что полномочия по управлению школами от муниципалитетов на уровень регионов должны перейти менее, чем за три года.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По мнению Васильевой, правовые нормы позволяют осуществить передачу управления школами на региональный уровень. Эта мера также позволит более эффективно тратить выделенные на образования средства.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078" name="Picture 6" descr="http://www.yamaledu.org/uploads/posts/2017-08/1503644866_kopiya-img_20170824_0944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53" y="548680"/>
            <a:ext cx="3600400" cy="240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3588" y="3573016"/>
            <a:ext cx="6264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Исполнение задач, определенных в Послании Президента Российской Федерации Федеральному Собранию Российской Федерации от 03.12.2015, а также </a:t>
            </a:r>
            <a:r>
              <a:rPr lang="ru-RU" dirty="0" smtClean="0">
                <a:hlinkClick r:id="rId3"/>
              </a:rPr>
              <a:t>Комплекса мер, направленных на обеспечение поэтапного доступа социально ориентированных некоммерческих организаций, осуществляющих деятельность в социальной сфере, к бюджетным средствам, выделяемым на предоставление социальных услуг населению, на 2016-2020 годы</a:t>
            </a:r>
            <a:r>
              <a:rPr lang="ru-RU" dirty="0" smtClean="0"/>
              <a:t>, утвержденного </a:t>
            </a:r>
            <a:r>
              <a:rPr lang="ru-RU" dirty="0" smtClean="0">
                <a:hlinkClick r:id="rId3"/>
              </a:rPr>
              <a:t>заместителем Председателя Правительства Российской Федерации </a:t>
            </a:r>
            <a:r>
              <a:rPr lang="ru-RU" dirty="0" err="1" smtClean="0">
                <a:hlinkClick r:id="rId3"/>
              </a:rPr>
              <a:t>Голодец</a:t>
            </a:r>
            <a:r>
              <a:rPr lang="ru-RU" dirty="0" smtClean="0">
                <a:hlinkClick r:id="rId3"/>
              </a:rPr>
              <a:t> О.Ю. 23.05.2016 N 3468п-П44</a:t>
            </a:r>
            <a:r>
              <a:rPr lang="ru-RU" dirty="0" smtClean="0"/>
              <a:t>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9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ld_of_Tanks\Desktop\41d68326820cc38f2cf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291632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708920"/>
            <a:ext cx="79928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России курирует шесть приоритетных проектов: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«Создание современной образовательной среды для школьников»,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«Доступное дополнительное образование для детей»,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«Рабочие кадры для передовых технологий»,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«Вузы как центры пространства создания инноваций»,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«Современная цифровая образовательная среда в Российской Федерации»,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«Развитие экспортного потенциала российской системы образования».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Важные направления: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4800600"/>
          </a:xfrm>
        </p:spPr>
        <p:txBody>
          <a:bodyPr>
            <a:normAutofit fontScale="85000" lnSpcReduction="20000"/>
          </a:bodyPr>
          <a:lstStyle/>
          <a:p>
            <a:pPr marL="571500" indent="-457200">
              <a:buAutoNum type="arabicPeriod"/>
            </a:pPr>
            <a:r>
              <a:rPr lang="ru-RU" dirty="0" smtClean="0"/>
              <a:t>Осознанный выбор предметов обучающимися на ЕГЭ и ГИА-9</a:t>
            </a:r>
          </a:p>
          <a:p>
            <a:pPr marL="571500" indent="-457200">
              <a:buAutoNum type="arabicPeriod"/>
            </a:pPr>
            <a:r>
              <a:rPr lang="ru-RU" dirty="0" smtClean="0"/>
              <a:t>Качественная подготовка к новым формам проведения ГИА-9: собеседование по русскому языку (2018), обязательный экзамен по иностранному языку (2020), а так же проведения организация ГИА-9 для детей с ОВЗ (отсутствие диагноза ЗПР).</a:t>
            </a:r>
          </a:p>
          <a:p>
            <a:pPr marL="571500" indent="-457200">
              <a:buAutoNum type="arabicPeriod"/>
            </a:pPr>
            <a:r>
              <a:rPr lang="ru-RU" dirty="0" smtClean="0"/>
              <a:t>Эффективность профильного обучения, кадетское движение в 10-11 классах.</a:t>
            </a:r>
          </a:p>
          <a:p>
            <a:pPr marL="571500" indent="-457200">
              <a:buAutoNum type="arabicPeriod"/>
            </a:pPr>
            <a:r>
              <a:rPr lang="ru-RU" dirty="0" smtClean="0"/>
              <a:t>Использование в полной мере результатов мониторинговых исследований, в том числе оформление результатов в успешные практики. </a:t>
            </a:r>
          </a:p>
          <a:p>
            <a:pPr marL="571500" indent="-457200">
              <a:buAutoNum type="arabicPeriod"/>
            </a:pPr>
            <a:r>
              <a:rPr lang="ru-RU" dirty="0" smtClean="0"/>
              <a:t>Усиление патриотического воспитание, в том числе через проекты </a:t>
            </a:r>
            <a:r>
              <a:rPr lang="ru-RU" dirty="0" err="1" smtClean="0"/>
              <a:t>ЮнАрктика</a:t>
            </a:r>
            <a:r>
              <a:rPr lang="ru-RU" dirty="0" smtClean="0"/>
              <a:t> (8кл) и </a:t>
            </a:r>
            <a:r>
              <a:rPr lang="ru-RU" dirty="0" err="1" smtClean="0"/>
              <a:t>ЮнАрмия</a:t>
            </a:r>
            <a:r>
              <a:rPr lang="ru-RU" dirty="0" smtClean="0"/>
              <a:t>.</a:t>
            </a:r>
          </a:p>
          <a:p>
            <a:pPr marL="571500" indent="-457200">
              <a:buAutoNum type="arabicPeriod"/>
            </a:pPr>
            <a:r>
              <a:rPr lang="ru-RU" dirty="0" smtClean="0"/>
              <a:t>Привлечение средств от платной деятельности на повышение заработной платы педагогических работников.</a:t>
            </a:r>
          </a:p>
          <a:p>
            <a:pPr marL="571500" lvl="0" indent="-457200">
              <a:buClr>
                <a:srgbClr val="A9A57C"/>
              </a:buClr>
              <a:buFont typeface="Arial" pitchFamily="34" charset="0"/>
              <a:buAutoNum type="arabicPeriod"/>
            </a:pPr>
            <a:r>
              <a:rPr lang="ru-RU" dirty="0">
                <a:solidFill>
                  <a:srgbClr val="2F2B20"/>
                </a:solidFill>
              </a:rPr>
              <a:t>Соблюдение кодекса педагога.</a:t>
            </a:r>
          </a:p>
          <a:p>
            <a:pPr marL="571500" indent="-457200">
              <a:buAutoNum type="arabicPeriod"/>
            </a:pPr>
            <a:r>
              <a:rPr lang="ru-RU" smtClean="0"/>
              <a:t>Перераспределение должностных обязанностей.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Активность сотрудников педагогических организаций в жизни села, района.</a:t>
            </a:r>
          </a:p>
          <a:p>
            <a:pPr marL="5715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2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Учесть в работе: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 smtClean="0"/>
              <a:t>1. Расписание на следующий день вывешивать не позднее 3 урока.</a:t>
            </a:r>
          </a:p>
          <a:p>
            <a:pPr marL="114300" indent="0">
              <a:buNone/>
            </a:pPr>
            <a:r>
              <a:rPr lang="ru-RU" dirty="0" smtClean="0"/>
              <a:t>2. Проанализировать расписание в точки зрения нагрузки и «справедливости».</a:t>
            </a:r>
          </a:p>
          <a:p>
            <a:pPr marL="114300" indent="0">
              <a:buNone/>
            </a:pPr>
            <a:r>
              <a:rPr lang="ru-RU" dirty="0" smtClean="0"/>
              <a:t>3. Регулярно выставлять оценки в электронный журнал, заполнять домашнее задание.</a:t>
            </a:r>
          </a:p>
          <a:p>
            <a:pPr marL="114300" indent="0">
              <a:buNone/>
            </a:pPr>
            <a:r>
              <a:rPr lang="ru-RU" dirty="0" smtClean="0"/>
              <a:t>4. При необходимости внести коррективы в Положение о промежуточной аттестации обучающихся (сколько отметок должен иметь ученик за четверть?).</a:t>
            </a:r>
          </a:p>
          <a:p>
            <a:pPr marL="114300" indent="0">
              <a:buNone/>
            </a:pPr>
            <a:r>
              <a:rPr lang="ru-RU" dirty="0" smtClean="0"/>
              <a:t>5. Учителям </a:t>
            </a:r>
            <a:r>
              <a:rPr lang="ru-RU" dirty="0"/>
              <a:t>р</a:t>
            </a:r>
            <a:r>
              <a:rPr lang="ru-RU" dirty="0" smtClean="0"/>
              <a:t>ассмотреть возможность дополнительных занятий с обучающимися, испытывающими затруднения в обучении.</a:t>
            </a:r>
          </a:p>
          <a:p>
            <a:pPr marL="114300" indent="0">
              <a:buNone/>
            </a:pPr>
            <a:r>
              <a:rPr lang="ru-RU" dirty="0" smtClean="0"/>
              <a:t>6. Сотрудникам учреждений грамотно и корректно комментировать ситуации в </a:t>
            </a:r>
            <a:r>
              <a:rPr lang="ru-RU" dirty="0" err="1" smtClean="0"/>
              <a:t>соц.сетях</a:t>
            </a:r>
            <a:r>
              <a:rPr lang="ru-RU" dirty="0" smtClean="0"/>
              <a:t>. При возникновении конфликтных ситуациях принять меры в рамках своих полномочий.</a:t>
            </a:r>
          </a:p>
          <a:p>
            <a:pPr marL="114300" indent="0">
              <a:buNone/>
            </a:pPr>
            <a:r>
              <a:rPr lang="ru-RU" dirty="0" smtClean="0"/>
              <a:t>7. </a:t>
            </a:r>
            <a:r>
              <a:rPr lang="ru-RU" dirty="0">
                <a:solidFill>
                  <a:srgbClr val="2F2B20"/>
                </a:solidFill>
              </a:rPr>
              <a:t>Сотрудникам учреждений </a:t>
            </a:r>
            <a:r>
              <a:rPr lang="ru-RU" dirty="0"/>
              <a:t>н</a:t>
            </a:r>
            <a:r>
              <a:rPr lang="ru-RU" dirty="0" smtClean="0"/>
              <a:t>езамедлительно о всех происшествиях уведомлять администрацию учреждений.</a:t>
            </a:r>
          </a:p>
          <a:p>
            <a:pPr marL="114300" indent="0">
              <a:buNone/>
            </a:pPr>
            <a:r>
              <a:rPr lang="ru-RU" dirty="0" smtClean="0"/>
              <a:t>8. В «актированные дни» не отпускать детей младшего возраста без сопровождения.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12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yamal.kp.ru/share/i/12/9903717/wr-720.sh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3800919" cy="280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5157192"/>
            <a:ext cx="626469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70C0"/>
                </a:solidFill>
                <a:ea typeface="Calibri"/>
                <a:cs typeface="Times New Roman"/>
              </a:rPr>
              <a:t>2018-й – Год социальной ответственности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04664"/>
            <a:ext cx="6408712" cy="1679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kern="1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Ежегодный доклад Губернатора Ямала Д.Н. </a:t>
            </a:r>
            <a:r>
              <a:rPr lang="ru-RU" b="1" kern="1800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Кобылкина</a:t>
            </a:r>
            <a:r>
              <a:rPr lang="ru-RU" b="1" kern="1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 о результатах деятельности Правительства автономного округа, о положении дел и планах развития Ямало-Ненецкого автономного округа </a:t>
            </a:r>
            <a:endParaRPr lang="ru-RU" sz="10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r"/>
            <a:r>
              <a:rPr lang="ru-RU" sz="105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16.11.2017</a:t>
            </a:r>
            <a:endParaRPr lang="ru-RU" sz="105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4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18 год чего объявлен в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61" y="295831"/>
            <a:ext cx="6471006" cy="22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2636912"/>
            <a:ext cx="648400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/>
              <a:t>Год единства российской </a:t>
            </a:r>
            <a:r>
              <a:rPr lang="ru-RU" b="1" dirty="0" smtClean="0"/>
              <a:t>нации</a:t>
            </a:r>
          </a:p>
          <a:p>
            <a:pPr>
              <a:spcAft>
                <a:spcPts val="600"/>
              </a:spcAft>
            </a:pPr>
            <a:r>
              <a:rPr lang="ru-RU" b="1" dirty="0" smtClean="0"/>
              <a:t>Год </a:t>
            </a:r>
            <a:r>
              <a:rPr lang="ru-RU" b="1" dirty="0"/>
              <a:t>гражданской активности и </a:t>
            </a:r>
            <a:r>
              <a:rPr lang="ru-RU" b="1" dirty="0" err="1"/>
              <a:t>волонтерства</a:t>
            </a:r>
            <a:r>
              <a:rPr lang="ru-RU" b="1" dirty="0"/>
              <a:t> </a:t>
            </a:r>
            <a:endParaRPr lang="ru-RU" b="1" dirty="0" smtClean="0"/>
          </a:p>
          <a:p>
            <a:pPr>
              <a:spcAft>
                <a:spcPts val="600"/>
              </a:spcAft>
            </a:pPr>
            <a:r>
              <a:rPr lang="ru-RU" b="1" dirty="0" smtClean="0"/>
              <a:t>Год </a:t>
            </a:r>
            <a:r>
              <a:rPr lang="ru-RU" b="1" dirty="0"/>
              <a:t>театра </a:t>
            </a:r>
            <a:endParaRPr lang="ru-RU" b="1" dirty="0" smtClean="0"/>
          </a:p>
          <a:p>
            <a:pPr>
              <a:spcAft>
                <a:spcPts val="600"/>
              </a:spcAft>
            </a:pPr>
            <a:r>
              <a:rPr lang="ru-RU" b="1" dirty="0" smtClean="0"/>
              <a:t>Год </a:t>
            </a:r>
            <a:r>
              <a:rPr lang="ru-RU" b="1" dirty="0"/>
              <a:t>Солженицына </a:t>
            </a:r>
            <a:endParaRPr lang="ru-RU" b="1" dirty="0" smtClean="0"/>
          </a:p>
          <a:p>
            <a:pPr>
              <a:spcAft>
                <a:spcPts val="600"/>
              </a:spcAft>
            </a:pPr>
            <a:r>
              <a:rPr lang="ru-RU" b="1" dirty="0" smtClean="0"/>
              <a:t>Год </a:t>
            </a:r>
            <a:r>
              <a:rPr lang="ru-RU" b="1" dirty="0"/>
              <a:t>отечественного </a:t>
            </a:r>
            <a:r>
              <a:rPr lang="ru-RU" b="1" dirty="0" smtClean="0"/>
              <a:t>балета</a:t>
            </a:r>
            <a:endParaRPr lang="ru-RU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500432"/>
            <a:ext cx="770485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kern="1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Президент Российской Федерации  </a:t>
            </a:r>
            <a:r>
              <a:rPr lang="ru-RU" sz="3200" b="1" kern="1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подписал указ об объявлении в России с 2018 года </a:t>
            </a:r>
            <a:r>
              <a:rPr lang="ru-RU" sz="3200" b="1" kern="18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Десятилетия детства</a:t>
            </a:r>
            <a:endParaRPr lang="ru-RU" sz="3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47964" y="3498686"/>
            <a:ext cx="385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2018 год объявлен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президентом России Владимиров Путиным Годом добровольца и волонтера.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2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9566"/>
            <a:ext cx="5174000" cy="310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8904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92242" y="2122631"/>
            <a:ext cx="216024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15000"/>
              </a:lnSpc>
              <a:spcBef>
                <a:spcPct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Дорожные карты:  2015- 3;  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2016-3;  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2017-4: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298600"/>
            <a:ext cx="32165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Реализация «майских» указов Президента РФ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717032"/>
            <a:ext cx="3600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ru-RU" sz="1400" b="1" u="sng" dirty="0">
                <a:solidFill>
                  <a:srgbClr val="222222"/>
                </a:solidFill>
                <a:latin typeface="Arial"/>
                <a:ea typeface="Times New Roman"/>
                <a:cs typeface="Arial" charset="0"/>
              </a:rPr>
              <a:t>№ 597 </a:t>
            </a:r>
            <a:r>
              <a:rPr lang="ru-RU" sz="1400" b="1" dirty="0">
                <a:solidFill>
                  <a:srgbClr val="222222"/>
                </a:solidFill>
                <a:latin typeface="Arial"/>
                <a:ea typeface="Times New Roman"/>
                <a:cs typeface="Arial" charset="0"/>
              </a:rPr>
              <a:t>«О мероприятиях по реализации государственной социальной политики» (34 поручения) </a:t>
            </a:r>
          </a:p>
          <a:p>
            <a:pPr fontAlgn="base">
              <a:spcBef>
                <a:spcPct val="0"/>
              </a:spcBef>
            </a:pPr>
            <a:endParaRPr lang="ru-RU" sz="1400" b="1" dirty="0">
              <a:solidFill>
                <a:srgbClr val="222222"/>
              </a:solidFill>
              <a:latin typeface="Arial"/>
              <a:ea typeface="Times New Roman"/>
              <a:cs typeface="Arial" charset="0"/>
            </a:endParaRPr>
          </a:p>
          <a:p>
            <a:pPr fontAlgn="base">
              <a:spcBef>
                <a:spcPct val="0"/>
              </a:spcBef>
            </a:pPr>
            <a:r>
              <a:rPr lang="ru-RU" sz="1400" b="1" u="sng" dirty="0">
                <a:solidFill>
                  <a:srgbClr val="222222"/>
                </a:solidFill>
                <a:latin typeface="Arial"/>
                <a:ea typeface="Times New Roman"/>
                <a:cs typeface="Arial" charset="0"/>
              </a:rPr>
              <a:t>№ 599 </a:t>
            </a:r>
            <a:r>
              <a:rPr lang="ru-RU" sz="1400" b="1" dirty="0">
                <a:solidFill>
                  <a:srgbClr val="222222"/>
                </a:solidFill>
                <a:latin typeface="Arial"/>
                <a:ea typeface="Times New Roman"/>
                <a:cs typeface="Arial" charset="0"/>
              </a:rPr>
              <a:t>«О мерах по реализации государственной политики в области образования и науки» (24 поручения) </a:t>
            </a: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Arial" charset="0"/>
            </a:endParaRPr>
          </a:p>
          <a:p>
            <a:pPr algn="ctr" fontAlgn="base">
              <a:spcBef>
                <a:spcPct val="0"/>
              </a:spcBef>
            </a:pPr>
            <a:endParaRPr lang="ru-RU" sz="1200" b="1" dirty="0">
              <a:solidFill>
                <a:prstClr val="black"/>
              </a:solidFill>
              <a:latin typeface="Arial"/>
              <a:ea typeface="Times New Roman"/>
              <a:cs typeface="Arial" charset="0"/>
            </a:endParaRPr>
          </a:p>
          <a:p>
            <a:pPr algn="ctr" fontAlgn="base">
              <a:spcBef>
                <a:spcPct val="0"/>
              </a:spcBef>
            </a:pPr>
            <a:r>
              <a:rPr lang="ru-RU" sz="1200" b="1" u="sng" dirty="0">
                <a:solidFill>
                  <a:prstClr val="black"/>
                </a:solidFill>
                <a:latin typeface="Arial"/>
                <a:ea typeface="Times New Roman"/>
                <a:cs typeface="Arial" charset="0"/>
              </a:rPr>
              <a:t>ПРОГРАММА</a:t>
            </a:r>
          </a:p>
          <a:p>
            <a:pPr algn="ctr" fontAlgn="base">
              <a:spcBef>
                <a:spcPct val="0"/>
              </a:spcBef>
            </a:pPr>
            <a:r>
              <a:rPr lang="ru-RU" sz="1200" b="1" dirty="0">
                <a:solidFill>
                  <a:prstClr val="black"/>
                </a:solidFill>
                <a:latin typeface="Arial"/>
                <a:ea typeface="Times New Roman"/>
                <a:cs typeface="Arial" charset="0"/>
              </a:rPr>
              <a:t>ПОЭТАПНОГО СОВЕРШЕНСТВОВАНИЯ СИСТЕМЫ ОПЛАТЫ ТРУДА</a:t>
            </a:r>
          </a:p>
          <a:p>
            <a:pPr algn="ctr" fontAlgn="base">
              <a:spcBef>
                <a:spcPct val="0"/>
              </a:spcBef>
            </a:pPr>
            <a:r>
              <a:rPr lang="ru-RU" sz="1200" b="1" dirty="0">
                <a:solidFill>
                  <a:prstClr val="black"/>
                </a:solidFill>
                <a:latin typeface="Arial"/>
                <a:ea typeface="Times New Roman"/>
                <a:cs typeface="Arial" charset="0"/>
              </a:rPr>
              <a:t>В ГОСУДАРСТВЕННЫХ (МУНИЦИПАЛЬНЫХ) УЧРЕЖДЕНИЯХ</a:t>
            </a:r>
          </a:p>
          <a:p>
            <a:pPr algn="ctr" fontAlgn="base">
              <a:spcBef>
                <a:spcPct val="0"/>
              </a:spcBef>
            </a:pPr>
            <a:r>
              <a:rPr lang="ru-RU" sz="1200" b="1" dirty="0">
                <a:solidFill>
                  <a:prstClr val="black"/>
                </a:solidFill>
                <a:latin typeface="Arial"/>
                <a:ea typeface="Times New Roman"/>
                <a:cs typeface="Arial" charset="0"/>
              </a:rPr>
              <a:t>НА 2012 - 2018 ГОДЫ</a:t>
            </a:r>
          </a:p>
          <a:p>
            <a:pPr algn="ctr" fontAlgn="base">
              <a:spcBef>
                <a:spcPct val="0"/>
              </a:spcBef>
            </a:pPr>
            <a:r>
              <a:rPr lang="ru-RU" sz="2800" dirty="0">
                <a:solidFill>
                  <a:prstClr val="black"/>
                </a:solidFill>
                <a:latin typeface="Arial"/>
                <a:ea typeface="Times New Roman"/>
                <a:cs typeface="Arial" charset="0"/>
              </a:rPr>
              <a:t> </a:t>
            </a:r>
          </a:p>
          <a:p>
            <a:pPr fontAlgn="base">
              <a:spcBef>
                <a:spcPct val="0"/>
              </a:spcBef>
            </a:pPr>
            <a:endParaRPr lang="ru-RU" sz="2800" dirty="0">
              <a:solidFill>
                <a:prstClr val="black"/>
              </a:solidFill>
              <a:latin typeface="Times New Roman"/>
              <a:ea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38625"/>
              </p:ext>
            </p:extLst>
          </p:nvPr>
        </p:nvGraphicFramePr>
        <p:xfrm>
          <a:off x="611560" y="620688"/>
          <a:ext cx="7488833" cy="5120784"/>
        </p:xfrm>
        <a:graphic>
          <a:graphicData uri="http://schemas.openxmlformats.org/drawingml/2006/table">
            <a:tbl>
              <a:tblPr/>
              <a:tblGrid>
                <a:gridCol w="3085851"/>
                <a:gridCol w="1354764"/>
                <a:gridCol w="1354764"/>
                <a:gridCol w="1693454"/>
              </a:tblGrid>
              <a:tr h="6305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Целевые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показатели по заработной плате 2017 год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6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Показатель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2017 (</a:t>
                      </a:r>
                      <a:r>
                        <a:rPr lang="ru-RU" sz="24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ст</a:t>
                      </a:r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2017 (н)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6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Средняя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заработная плата в сфере общего образования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62998,50</a:t>
                      </a: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67636,00</a:t>
                      </a: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70747,30</a:t>
                      </a: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6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Педагогические работники общеобразовательных организаций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77812,30</a:t>
                      </a:r>
                    </a:p>
                    <a:p>
                      <a:pPr algn="ctr" fontAlgn="b"/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83501,20</a:t>
                      </a:r>
                    </a:p>
                    <a:p>
                      <a:pPr algn="ctr" fontAlgn="b"/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87342,30</a:t>
                      </a:r>
                    </a:p>
                    <a:p>
                      <a:pPr algn="ctr" fontAlgn="b"/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6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у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чителя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81713,90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87258,80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91272,70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6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Педагогические работники ДОД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77628,20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82895,86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91272,70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0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252" y="1910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Система оплаты труда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782" y="410855"/>
            <a:ext cx="8352928" cy="6445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Программы поэтапного совершенствования системы оплаты труда </a:t>
            </a:r>
            <a:br>
              <a:rPr lang="ru-RU" sz="1200" b="1" dirty="0" smtClean="0">
                <a:effectLst/>
                <a:latin typeface="Times New Roman"/>
                <a:ea typeface="Times New Roman"/>
              </a:rPr>
            </a:br>
            <a:r>
              <a:rPr lang="ru-RU" sz="1200" b="1" dirty="0" smtClean="0">
                <a:effectLst/>
                <a:latin typeface="Times New Roman"/>
                <a:ea typeface="Times New Roman"/>
              </a:rPr>
              <a:t>в государственных (муниципальных) учреждениях на 2012 – 2018 годы, утвержденной распоряжением Правительства Российской Федерации от 26 ноября 2012 г. № 2190-р;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плана мероприятий («дорожной карты») «Изменения в отраслях социальной сферы, направленные на повышение эффективности образования и науки», утвержденного распоряжением Правительства Российской Федерации от 30 апреля 2014 г. № 722-р;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утвержденной постановлением Правительства Российской Федерации от 8 августа 2013 г. № 678 (далее – Номенклатура должностей);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приказа Министерства образования и науки Российской Федерации </a:t>
            </a:r>
            <a:b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от 22 декабря 2014 г. № 1601 «О продолжительности рабочего времени (нормах часов педагогической работы за ставку заработной платы) педагогических работников и о порядке определения учебной нагрузки педагогических работников, оговариваемой в трудовом договоре» (зарегистрирован Минюстом России </a:t>
            </a:r>
            <a:b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25 февраля 2015 г., регистрационный № 36204) с изменениями, внесенными приказом Министерства образования и науки Российской Федерации от 29 июня 2016 г. № 755 (зарегистрирован Минюстом России 15 июля 2016 г., регистрационный № 42884) (далее – приказ </a:t>
            </a:r>
            <a:r>
              <a:rPr lang="ru-RU" sz="12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Минобрнауки</a:t>
            </a: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России от 22 декабря 2014 г. № 1601);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приказа Министерства образования и науки Российской Федерации </a:t>
            </a:r>
            <a:b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от 11 мая 2016 г. № 536 (зарегистрирован Минюстом России 1 июня 2016 г., регистрационный № 42388) «Об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деятельность» (далее – приказ </a:t>
            </a:r>
            <a:r>
              <a:rPr lang="ru-RU" sz="12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Минобрнауки</a:t>
            </a: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России от 11 мая 2016 г. № 536);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Единых рекомендаций по установлению на федеральном, региональном и местном уровнях систем оплаты труда работников государственных и муниципальных учреждений на 2017 год (далее – Единые рекомендации);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рекомендаций по оформлению трудовых отношений с работником государственного (муниципального) учреждения при введении эффективного контракта, утвержденных приказом Министерства труда и социальной защиты Российской Федерации от 26 апреля 2013 г. № 167н;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методических рекомендаций Министерства образования и науки Российской Федерации по разработке органами государственной власти субъектов Российской Федерации и органами местного самоуправления показателей эффективности деятельности государственных (муниципальных) учреждений в сфере образования, их руководителей и отдельных категорий работников (письмо Министерства образования и науки Российской Федерации от 20 июня 2013 г. № АП-1073/02).</a:t>
            </a:r>
            <a:endParaRPr lang="ru-RU" sz="12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65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460432" cy="4800600"/>
          </a:xfrm>
        </p:spPr>
        <p:txBody>
          <a:bodyPr>
            <a:noAutofit/>
          </a:bodyPr>
          <a:lstStyle/>
          <a:p>
            <a:pPr marL="11430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Действующая система оплаты труда: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Постановление Администрации района  от  «03»марта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2014 г. 	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П-29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«О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системе оплаты труда работников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муниципальных образовательных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учреждений»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(на основании Постановления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Администрации Ямало-Ненецкого автономного округа от 04 февраля 2009 года № 56-А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«О системе оплаты труда работников государственных образовательных организаций и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организаций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осуществляющих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обучение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»),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marL="114300" indent="0" algn="ctr">
              <a:buNone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29 декабря 2016 года принято постановление Правительства Ямало-Ненецкого автономного округа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утверждении Отраслевого положения об оплате труда работников государственных образовательных организаций и организаций для детей-сирот и детей, оставшихся без попечения родителей, подведомственных департаменту образования Ямало-Ненецкого автономного округа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331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33013"/>
              </p:ext>
            </p:extLst>
          </p:nvPr>
        </p:nvGraphicFramePr>
        <p:xfrm>
          <a:off x="323528" y="332656"/>
          <a:ext cx="7619996" cy="2880320"/>
        </p:xfrm>
        <a:graphic>
          <a:graphicData uri="http://schemas.openxmlformats.org/drawingml/2006/table">
            <a:tbl>
              <a:tblPr/>
              <a:tblGrid>
                <a:gridCol w="258985"/>
                <a:gridCol w="747774"/>
                <a:gridCol w="248954"/>
                <a:gridCol w="280871"/>
                <a:gridCol w="280871"/>
                <a:gridCol w="280871"/>
                <a:gridCol w="346529"/>
                <a:gridCol w="273576"/>
                <a:gridCol w="273576"/>
                <a:gridCol w="244395"/>
                <a:gridCol w="266280"/>
                <a:gridCol w="277223"/>
                <a:gridCol w="347441"/>
                <a:gridCol w="277223"/>
                <a:gridCol w="269928"/>
                <a:gridCol w="270840"/>
                <a:gridCol w="277223"/>
                <a:gridCol w="277223"/>
                <a:gridCol w="291814"/>
                <a:gridCol w="331939"/>
                <a:gridCol w="251690"/>
                <a:gridCol w="331939"/>
                <a:gridCol w="313700"/>
                <a:gridCol w="314612"/>
                <a:gridCol w="284519"/>
              </a:tblGrid>
              <a:tr h="43333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п/п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группы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должностей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Штатная численность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Расчет ФОТ в соответствии с действующей системой оплаты труда</a:t>
                      </a:r>
                      <a:b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должностных окладов и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ставок рабочих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надбавок и доплат  (ФНД)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Выплаты,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 вошедшие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ФНД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и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Северная надбавка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(гр.13+гр.18+гр.20)*размер надбавки, коэффициента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оплаты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труда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(ФОТ)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гр.13+гр.18+гр.20+гр.21)+гр.20.1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Среднемесячный доход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работника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гр.22/гр.3/12 мес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01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базового оклада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базовых окладов в расчете на год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(гр.3*гр.4*12 мес.)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Базовый коэффициент (коэффициент уровня образования), тарифный коэффициент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Повышающие коэффициенты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ностных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кладов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(гр.5+гр.6+гр.7+гр.8+гр.9+гр.10+гр.11+гр.12)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стимулирующего характера****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компенсационногохарактера*****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ФНД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стажа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работы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специфики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квалификации работника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масштаба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упр-я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уровня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упр-я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территории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(гр.14+гр.16)</a:t>
                      </a: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 ко дню Учителя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Компенсация при увольнении, замена уходящих в отпуск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3548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8821"/>
              </p:ext>
            </p:extLst>
          </p:nvPr>
        </p:nvGraphicFramePr>
        <p:xfrm>
          <a:off x="395536" y="3573016"/>
          <a:ext cx="7620003" cy="2668111"/>
        </p:xfrm>
        <a:graphic>
          <a:graphicData uri="http://schemas.openxmlformats.org/drawingml/2006/table">
            <a:tbl>
              <a:tblPr/>
              <a:tblGrid>
                <a:gridCol w="335225"/>
                <a:gridCol w="356442"/>
                <a:gridCol w="335225"/>
                <a:gridCol w="276879"/>
                <a:gridCol w="275818"/>
                <a:gridCol w="330982"/>
                <a:gridCol w="339468"/>
                <a:gridCol w="340529"/>
                <a:gridCol w="352198"/>
                <a:gridCol w="390389"/>
                <a:gridCol w="353259"/>
                <a:gridCol w="314008"/>
                <a:gridCol w="339468"/>
                <a:gridCol w="369172"/>
                <a:gridCol w="369172"/>
                <a:gridCol w="335225"/>
                <a:gridCol w="322495"/>
                <a:gridCol w="398875"/>
                <a:gridCol w="381902"/>
                <a:gridCol w="398875"/>
                <a:gridCol w="356442"/>
                <a:gridCol w="347955"/>
              </a:tblGrid>
              <a:tr h="300088"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Расчет ФОТ в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 пост Правительства ЯНАО от 16.12.2014 № 1020-П "О совершенствовании систем оплаты труда работников государственных учреждений Ямало-Ненецкого автономного округа"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ФОТ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(гр.36-гр.22)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сред. з.п.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(гр.37-гр.23)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347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ГАРАНТИРОВАННАЯ ЧАСТЬ (п. 3.10.3.1. пост № 1020-п)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60 %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СТИМУЛИРУЮЩАЯ ЧАСТЬ (п. 3.10.3.2. пост № 1020-п)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40 %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и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Северная надбавка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(гр.28+гр.29)*размер надбавки, коэффициента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оплаты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труда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(ФОТ)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(гр.28+гр.29+гр.35)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Среднемесячный доход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(гр.36/гр.3/12 мес.)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3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оклада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окладов  на год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(гр.3*гр.24*12 мес.)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компенсационного характера согласно п. 3.6.1. пост № 1020-П*****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гарантированной части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(гр.25+гр.26)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стимулирующего характерасогласно п.3.7.4. пост № 1020-П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Ночные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Празн.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Аттестация раб. Мест 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Компенсация при увольнении, замена уходящих в отпуск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работу  в сельской  местности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ГЧ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(гр.26*100%)/гр.28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(гр.30+гр.34)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стаж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работы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специфику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качество (квалификацию работника, образование)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интенсивность и высокие результаты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интенсивность и высокие результаты (из резерва для педаг.)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 ко дню Учителя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58"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8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69371"/>
              </p:ext>
            </p:extLst>
          </p:nvPr>
        </p:nvGraphicFramePr>
        <p:xfrm>
          <a:off x="323528" y="188640"/>
          <a:ext cx="7920883" cy="5760641"/>
        </p:xfrm>
        <a:graphic>
          <a:graphicData uri="http://schemas.openxmlformats.org/drawingml/2006/table">
            <a:tbl>
              <a:tblPr/>
              <a:tblGrid>
                <a:gridCol w="345929"/>
                <a:gridCol w="390279"/>
                <a:gridCol w="390279"/>
                <a:gridCol w="390279"/>
                <a:gridCol w="481512"/>
                <a:gridCol w="380142"/>
                <a:gridCol w="380142"/>
                <a:gridCol w="339594"/>
                <a:gridCol w="370003"/>
                <a:gridCol w="385210"/>
                <a:gridCol w="482779"/>
                <a:gridCol w="385210"/>
                <a:gridCol w="375073"/>
                <a:gridCol w="376340"/>
                <a:gridCol w="385210"/>
                <a:gridCol w="385210"/>
                <a:gridCol w="405484"/>
                <a:gridCol w="461239"/>
                <a:gridCol w="349730"/>
                <a:gridCol w="461239"/>
              </a:tblGrid>
              <a:tr h="86666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Штатная численность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Расчет ФОТ в соответствии с действующей системой оплаты труда</a:t>
                      </a:r>
                      <a:b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должностных окладов и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ставок рабочих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надбавок и доплат  (ФНД) 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Выплаты,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 вошедшие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ФНД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 и 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Северная надбавка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(гр.13+гр.18+гр.20)*размер надбавки, коэффициента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3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базового оклада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базовых окладов в расчете на год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(гр.3*гр.4*12 мес.)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Базовый коэффициент (коэффициент уровня образования), тарифный коэффицие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Повышающие коэффициенты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ностных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кладов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(гр.5+гр.6+гр.7+гр.8+гр.9+гр.10+гр.11+гр.12)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стимулирующего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характера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компенсационного характера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ФНД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2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стажа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работы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специфики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 квалификации работника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масштаба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-я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уровня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 территории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(гр.14+гр.16)</a:t>
                      </a: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 ко дню Учителя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Компенсация при увольнении, замена уходящих в отпуск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96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6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541292"/>
              </p:ext>
            </p:extLst>
          </p:nvPr>
        </p:nvGraphicFramePr>
        <p:xfrm>
          <a:off x="323528" y="476672"/>
          <a:ext cx="7848874" cy="5616624"/>
        </p:xfrm>
        <a:graphic>
          <a:graphicData uri="http://schemas.openxmlformats.org/drawingml/2006/table">
            <a:tbl>
              <a:tblPr/>
              <a:tblGrid>
                <a:gridCol w="428885"/>
                <a:gridCol w="456030"/>
                <a:gridCol w="428885"/>
                <a:gridCol w="354238"/>
                <a:gridCol w="352881"/>
                <a:gridCol w="423457"/>
                <a:gridCol w="434314"/>
                <a:gridCol w="435671"/>
                <a:gridCol w="450601"/>
                <a:gridCol w="499462"/>
                <a:gridCol w="451958"/>
                <a:gridCol w="401741"/>
                <a:gridCol w="434314"/>
                <a:gridCol w="472317"/>
                <a:gridCol w="472317"/>
                <a:gridCol w="428885"/>
                <a:gridCol w="412599"/>
                <a:gridCol w="510319"/>
              </a:tblGrid>
              <a:tr h="631713">
                <a:tc gridSpan="18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70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ГАРАНТИРОВАННАЯ ЧАСТЬ (п. 3.10.3.1. пост № 1020-п)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60 %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СТИМУЛИРУЮЩАЯ ЧАСТЬ (п. 3.10.3.2. пост № 1020-п)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40 %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и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Северная надбавка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(гр.28+гр.29)*размер надбавки, коэффициента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921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оклада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окладов  на год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(гр.3*гр.24*12 мес.)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компенсационного характера согласно п. 3.6.1. пост № 1020-П*****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гарантированной части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(гр.25+гр.26)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стимулирующего характерасогласно п.3.7.4. пост № 1020-П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6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Ночные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Празн.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Аттестация раб. Мест 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Компенсация при увольнении, замена уходящих в отпуск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работу  в сельской  местности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ГЧ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(гр.26*100%)/гр.28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(гр.30+гр.34)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стаж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работы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специфику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качество (квалификацию работника, образование)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интенсивность и высокие результаты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интенсивность и высокие результаты (из резерва для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 ко дню Учителя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141"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2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Должностные оклады</a:t>
            </a: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09396"/>
              </p:ext>
            </p:extLst>
          </p:nvPr>
        </p:nvGraphicFramePr>
        <p:xfrm>
          <a:off x="827584" y="1268760"/>
          <a:ext cx="6624736" cy="5184577"/>
        </p:xfrm>
        <a:graphic>
          <a:graphicData uri="http://schemas.openxmlformats.org/drawingml/2006/table">
            <a:tbl>
              <a:tblPr firstRow="1" firstCol="1" bandRow="1"/>
              <a:tblGrid>
                <a:gridCol w="532089"/>
                <a:gridCol w="1555888"/>
                <a:gridCol w="3337116"/>
                <a:gridCol w="1199643"/>
              </a:tblGrid>
              <a:tr h="169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Профессиональная квалификационная группа (квалификационный уровень)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должностей служащих (профессий рабочих)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Размер оклада (должностного оклада), ставки заработной платы* (рублей)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4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I. Профессиональные квалификационные группы должностей работников образования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78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квалификационная группа должностей руководителей структурных подразделений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7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1.3.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квалифика-ционный уровень    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начальник (заведующий, руководитель, руководитель, управляющий) обособленного структурного подразделения профессиональной образовательной организации (подразделения)                      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20 700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4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квалификационная группа должностей педагогических работников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1.4.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квалифика-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инструктор по труду; инструктор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8 600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81"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ционный уровень     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физической культуре; музыкальный руководитель                                       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082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862</TotalTime>
  <Words>1479</Words>
  <Application>Microsoft Office PowerPoint</Application>
  <PresentationFormat>Экран (4:3)</PresentationFormat>
  <Paragraphs>331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Соседство</vt:lpstr>
      <vt:lpstr>1_Соседство</vt:lpstr>
      <vt:lpstr>2_Соседство</vt:lpstr>
      <vt:lpstr>Некоторые важнейшие направления в развитии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Должностные оклады</vt:lpstr>
      <vt:lpstr>Презентация PowerPoint</vt:lpstr>
      <vt:lpstr>Поручения по итогам встречи:</vt:lpstr>
      <vt:lpstr>Презентация PowerPoint</vt:lpstr>
      <vt:lpstr>Презентация PowerPoint</vt:lpstr>
      <vt:lpstr>Важные направления:</vt:lpstr>
      <vt:lpstr>Учесть в работе: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World_of_Tanks</dc:creator>
  <cp:lastModifiedBy>Windows User</cp:lastModifiedBy>
  <cp:revision>22</cp:revision>
  <dcterms:created xsi:type="dcterms:W3CDTF">2017-11-19T12:51:11Z</dcterms:created>
  <dcterms:modified xsi:type="dcterms:W3CDTF">2017-12-17T08:36:19Z</dcterms:modified>
</cp:coreProperties>
</file>