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9" r:id="rId2"/>
    <p:sldId id="260" r:id="rId3"/>
    <p:sldId id="269" r:id="rId4"/>
    <p:sldId id="265" r:id="rId5"/>
    <p:sldId id="266" r:id="rId6"/>
    <p:sldId id="262" r:id="rId7"/>
    <p:sldId id="263" r:id="rId8"/>
    <p:sldId id="264" r:id="rId9"/>
    <p:sldId id="267" r:id="rId10"/>
    <p:sldId id="271" r:id="rId11"/>
    <p:sldId id="268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1B0E3-5FBA-4253-818F-BC4FB6103899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15B72-C3F2-4655-8509-9D4A3DD42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469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853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962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937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071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776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89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4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221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525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633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170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042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ass.ru/nauka/5203044" TargetMode="External"/><Relationship Id="rId2" Type="http://schemas.openxmlformats.org/officeDocument/2006/relationships/hyperlink" Target="http://tass.ru/politika/5203165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869160"/>
            <a:ext cx="6512511" cy="1143000"/>
          </a:xfrm>
        </p:spPr>
        <p:txBody>
          <a:bodyPr/>
          <a:lstStyle/>
          <a:p>
            <a:r>
              <a:rPr lang="ru-RU" sz="1600" dirty="0" err="1" smtClean="0"/>
              <a:t>А.В.Шарикова</a:t>
            </a:r>
            <a:r>
              <a:rPr lang="ru-RU" sz="1600" dirty="0" smtClean="0"/>
              <a:t>, начальник Управления образования </a:t>
            </a:r>
            <a:br>
              <a:rPr lang="ru-RU" sz="1600" dirty="0" smtClean="0"/>
            </a:br>
            <a:r>
              <a:rPr lang="ru-RU" sz="1600" dirty="0" smtClean="0"/>
              <a:t>Администрации МО </a:t>
            </a:r>
            <a:r>
              <a:rPr lang="ru-RU" sz="1600" dirty="0" err="1" smtClean="0"/>
              <a:t>Красноселькупский</a:t>
            </a:r>
            <a:r>
              <a:rPr lang="ru-RU" sz="1600" dirty="0" smtClean="0"/>
              <a:t> район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Обзор важнейших документов, определяющих развитие системы образования на ближайший период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85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476672"/>
            <a:ext cx="655272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Новое в систем образования!!!!</a:t>
            </a:r>
          </a:p>
          <a:p>
            <a:endParaRPr lang="ru-RU" dirty="0"/>
          </a:p>
          <a:p>
            <a:endParaRPr lang="ru-RU" dirty="0"/>
          </a:p>
          <a:p>
            <a:pPr fontAlgn="base"/>
            <a:r>
              <a:rPr lang="ru-RU" dirty="0">
                <a:solidFill>
                  <a:srgbClr val="000000"/>
                </a:solidFill>
                <a:latin typeface="Helvetica"/>
              </a:rPr>
              <a:t>СОЧИ, 15 мая. /ТАСС/. Президент РФ Владимир Путин </a:t>
            </a:r>
            <a:r>
              <a:rPr lang="ru-RU" dirty="0" smtClean="0">
                <a:solidFill>
                  <a:srgbClr val="000000"/>
                </a:solidFill>
                <a:latin typeface="Helvetica"/>
                <a:hlinkClick r:id="rId2"/>
              </a:rPr>
              <a:t>утвердил</a:t>
            </a:r>
            <a:r>
              <a:rPr lang="en-US" dirty="0" smtClean="0">
                <a:solidFill>
                  <a:srgbClr val="000000"/>
                </a:solidFill>
                <a:latin typeface="Helvetica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Helvetica"/>
              </a:rPr>
              <a:t>новую </a:t>
            </a:r>
            <a:r>
              <a:rPr lang="ru-RU" dirty="0">
                <a:solidFill>
                  <a:srgbClr val="000000"/>
                </a:solidFill>
                <a:latin typeface="Helvetica"/>
              </a:rPr>
              <a:t>структуру федеральных органов власти России. Она не претерпела кардинальных изменений; речь идет об оптимизации.</a:t>
            </a:r>
          </a:p>
          <a:p>
            <a:pPr fontAlgn="base"/>
            <a:endParaRPr lang="en-US" dirty="0" smtClean="0">
              <a:solidFill>
                <a:srgbClr val="000000"/>
              </a:solidFill>
              <a:latin typeface="Helvetica"/>
            </a:endParaRPr>
          </a:p>
          <a:p>
            <a:pPr fontAlgn="base"/>
            <a:r>
              <a:rPr lang="ru-RU" dirty="0" smtClean="0">
                <a:solidFill>
                  <a:srgbClr val="FF0000"/>
                </a:solidFill>
                <a:latin typeface="Helvetica"/>
              </a:rPr>
              <a:t>Среди </a:t>
            </a:r>
            <a:r>
              <a:rPr lang="ru-RU" dirty="0">
                <a:solidFill>
                  <a:srgbClr val="FF0000"/>
                </a:solidFill>
                <a:latin typeface="Helvetica"/>
              </a:rPr>
              <a:t>главных перемен: </a:t>
            </a:r>
            <a:r>
              <a:rPr lang="ru-RU" dirty="0" smtClean="0">
                <a:solidFill>
                  <a:srgbClr val="FF0000"/>
                </a:solidFill>
                <a:latin typeface="Helvetica"/>
                <a:hlinkClick r:id="rId3"/>
              </a:rPr>
              <a:t>разделение</a:t>
            </a:r>
            <a:r>
              <a:rPr lang="en-US" dirty="0" smtClean="0">
                <a:solidFill>
                  <a:srgbClr val="FF0000"/>
                </a:solidFill>
                <a:latin typeface="Helvetica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Helvetica"/>
              </a:rPr>
              <a:t>Минобрнауки</a:t>
            </a:r>
            <a:r>
              <a:rPr lang="ru-RU" dirty="0" smtClean="0">
                <a:solidFill>
                  <a:srgbClr val="FF0000"/>
                </a:solidFill>
                <a:latin typeface="Helvetica"/>
              </a:rPr>
              <a:t> </a:t>
            </a:r>
            <a:r>
              <a:rPr lang="ru-RU" dirty="0">
                <a:solidFill>
                  <a:srgbClr val="FF0000"/>
                </a:solidFill>
                <a:latin typeface="Helvetica"/>
              </a:rPr>
              <a:t>на Министерство просвещения и Министерство науки и высшего образования,</a:t>
            </a:r>
          </a:p>
          <a:p>
            <a:pPr fontAlgn="base"/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000000"/>
                </a:solidFill>
                <a:latin typeface="Helvetica"/>
              </a:rPr>
              <a:t>Встреча президента с новым правительством</a:t>
            </a:r>
          </a:p>
          <a:p>
            <a:pPr fontAlgn="base"/>
            <a:r>
              <a:rPr lang="ru-RU" dirty="0">
                <a:solidFill>
                  <a:srgbClr val="000000"/>
                </a:solidFill>
                <a:latin typeface="Helvetica"/>
              </a:rPr>
              <a:t>Первое совещание с новым составом </a:t>
            </a:r>
            <a:r>
              <a:rPr lang="ru-RU" dirty="0" err="1">
                <a:solidFill>
                  <a:srgbClr val="000000"/>
                </a:solidFill>
                <a:latin typeface="Helvetica"/>
              </a:rPr>
              <a:t>кабмина</a:t>
            </a:r>
            <a:r>
              <a:rPr lang="ru-RU" dirty="0">
                <a:solidFill>
                  <a:srgbClr val="000000"/>
                </a:solidFill>
                <a:latin typeface="Helvetica"/>
              </a:rPr>
              <a:t> может состояться в начале будущей недели, предполагает Песков.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Helvetica"/>
              </a:rPr>
              <a:t>Подробнее на ТАСС: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Helvetica"/>
              </a:rPr>
              <a:t>http://tass.ru/politika/5203399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969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Принять в исполнение!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 smtClean="0"/>
              <a:t>1. Выполнение приказа Управления образования </a:t>
            </a:r>
            <a:r>
              <a:rPr lang="ru-RU" dirty="0" smtClean="0"/>
              <a:t>(</a:t>
            </a:r>
            <a:r>
              <a:rPr lang="ru-RU" dirty="0" smtClean="0"/>
              <a:t>запрет распития спиртных напитков на выпускных вечерах и сбора денег и подарков для образовательных учреждений и педагогов).</a:t>
            </a:r>
          </a:p>
          <a:p>
            <a:pPr marL="45720" indent="0">
              <a:buNone/>
            </a:pPr>
            <a:r>
              <a:rPr lang="ru-RU" dirty="0" smtClean="0"/>
              <a:t>2.Выполнение Кодекса педагогической </a:t>
            </a:r>
            <a:r>
              <a:rPr lang="ru-RU" dirty="0" smtClean="0"/>
              <a:t>этики.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3.Внедрение  </a:t>
            </a:r>
            <a:r>
              <a:rPr lang="ru-RU" dirty="0" smtClean="0"/>
              <a:t>ОСОТ </a:t>
            </a:r>
            <a:r>
              <a:rPr lang="ru-RU" dirty="0" smtClean="0"/>
              <a:t>с 1 января 2019 года.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008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xn--j1ahfl.xn--p1ai/data/attached_image/3l1464964599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8206192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69198" y="6021288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Спасибо за внимание!!!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51731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568952" cy="5721816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1.Указ Президента Российской Федерации </a:t>
            </a:r>
          </a:p>
          <a:p>
            <a:pPr marL="45720" indent="0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№ 240 от 29 мая 2017 года «Об объявлении в Российской Федерации десятилетия детства».</a:t>
            </a:r>
          </a:p>
          <a:p>
            <a:pPr marL="45720" indent="0">
              <a:buNone/>
            </a:pP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2. Указ </a:t>
            </a:r>
            <a:r>
              <a:rPr lang="ru-RU" sz="35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Президента Российской </a:t>
            </a:r>
            <a:r>
              <a:rPr lang="ru-RU" sz="35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Федерации № 204 от 7 мая 2018 года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О национальных целях и стратегических задачах развития Российской Федерации на период до 2024 года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45720" indent="0">
              <a:buNone/>
            </a:pPr>
            <a:endParaRPr lang="ru-RU" sz="35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3. Доклад центра стратегических разработок и высшей школы экономики «Двенадцать решений для нового образования»</a:t>
            </a:r>
          </a:p>
          <a:p>
            <a:pPr marL="502920" indent="-457200">
              <a:buAutoNum type="arabicPeriod"/>
            </a:pPr>
            <a:endParaRPr lang="ru-RU" dirty="0" smtClean="0"/>
          </a:p>
          <a:p>
            <a:pPr marL="50292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939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rotfront.su/wp-content/uploads/2018/03/20180318_voronez_putin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156848" cy="570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39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712968" cy="6597352"/>
          </a:xfrm>
        </p:spPr>
        <p:txBody>
          <a:bodyPr>
            <a:noAutofit/>
          </a:bodyPr>
          <a:lstStyle/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dirty="0">
                <a:solidFill>
                  <a:srgbClr val="FF0000"/>
                </a:solidFill>
              </a:rPr>
              <a:t>Указ Президента Российско Федерации №и 240 от 29 мая 2017 года «Об объявлении в Российской Федерации десятилетия детства».</a:t>
            </a:r>
          </a:p>
          <a:p>
            <a:pPr marL="45720" indent="0">
              <a:buNone/>
            </a:pPr>
            <a:r>
              <a:rPr lang="en-US" sz="1800" spc="-20" dirty="0" smtClean="0"/>
              <a:t>I</a:t>
            </a:r>
            <a:r>
              <a:rPr lang="en-US" sz="1800" spc="-20" dirty="0"/>
              <a:t>. </a:t>
            </a:r>
            <a:r>
              <a:rPr lang="ru-RU" sz="1800" spc="-20" dirty="0"/>
              <a:t>Семейная политика </a:t>
            </a:r>
            <a:r>
              <a:rPr lang="ru-RU" sz="1800" spc="-20" dirty="0" err="1" smtClean="0"/>
              <a:t>детствосбережения</a:t>
            </a:r>
            <a:r>
              <a:rPr lang="ru-RU" sz="1800" spc="-20" dirty="0" smtClean="0"/>
              <a:t>.</a:t>
            </a:r>
          </a:p>
          <a:p>
            <a:pPr marL="45720" indent="0">
              <a:buNone/>
            </a:pPr>
            <a:r>
              <a:rPr lang="ru-RU" sz="1800" spc="-10" dirty="0"/>
              <a:t>II. Доступность качественного обучения и воспитания, культурное и физическое развитие и информационная </a:t>
            </a:r>
            <a:r>
              <a:rPr lang="ru-RU" sz="1800" spc="-5" dirty="0"/>
              <a:t>безопасность </a:t>
            </a:r>
            <a:r>
              <a:rPr lang="ru-RU" sz="1800" spc="-5" dirty="0" smtClean="0"/>
              <a:t>детей</a:t>
            </a:r>
          </a:p>
          <a:p>
            <a:pPr marL="45720" indent="0">
              <a:buNone/>
            </a:pPr>
            <a:r>
              <a:rPr lang="ru-RU" sz="1800" spc="-10" dirty="0"/>
              <a:t>III. Совершенствование медицинской помощи детям и формирование основ здорового образа </a:t>
            </a:r>
            <a:r>
              <a:rPr lang="ru-RU" sz="1800" spc="-10" dirty="0" smtClean="0"/>
              <a:t>жизни</a:t>
            </a:r>
          </a:p>
          <a:p>
            <a:pPr marL="45720" indent="0">
              <a:buNone/>
            </a:pPr>
            <a:r>
              <a:rPr lang="ru-RU" sz="1800" spc="-10" dirty="0"/>
              <a:t>IV. Равные возможности для детей, нуждающихся в особой заботе </a:t>
            </a:r>
            <a:r>
              <a:rPr lang="ru-RU" sz="1800" spc="-10" dirty="0" smtClean="0"/>
              <a:t>государства</a:t>
            </a:r>
          </a:p>
          <a:p>
            <a:pPr marL="45720" indent="0">
              <a:buNone/>
            </a:pPr>
            <a:r>
              <a:rPr lang="ru-RU" sz="1800" spc="-20" dirty="0"/>
              <a:t>V. Развитие системы детского отдыха и детского </a:t>
            </a:r>
            <a:r>
              <a:rPr lang="ru-RU" sz="1800" spc="-20" dirty="0" smtClean="0"/>
              <a:t>туризма</a:t>
            </a:r>
          </a:p>
          <a:p>
            <a:pPr marL="45720" indent="0">
              <a:buNone/>
            </a:pPr>
            <a:r>
              <a:rPr lang="ru-RU" sz="1800" spc="-15" dirty="0"/>
              <a:t>VI. Создание системы защиты и обеспечения прав и интересов </a:t>
            </a:r>
            <a:r>
              <a:rPr lang="ru-RU" sz="1800" spc="-15" dirty="0" smtClean="0"/>
              <a:t>детей</a:t>
            </a:r>
          </a:p>
          <a:p>
            <a:pPr marL="45720" indent="0">
              <a:buNone/>
            </a:pPr>
            <a:r>
              <a:rPr lang="en-US" sz="1800" dirty="0" smtClean="0"/>
              <a:t>VII</a:t>
            </a:r>
            <a:r>
              <a:rPr lang="ru-RU" sz="1800" dirty="0" smtClean="0"/>
              <a:t>. Меры, направленные на  обеспечение информационной безопасности .</a:t>
            </a:r>
            <a:endParaRPr lang="en-US" sz="1800" dirty="0" smtClean="0"/>
          </a:p>
          <a:p>
            <a:pPr marL="45720" indent="0">
              <a:buNone/>
            </a:pPr>
            <a:r>
              <a:rPr lang="en-US" sz="1800" dirty="0" smtClean="0"/>
              <a:t>VIII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. Меры, направленные на </a:t>
            </a: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обеспечение </a:t>
            </a:r>
            <a:r>
              <a:rPr lang="ru-RU" sz="18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павных</a:t>
            </a: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возможностей для детей, нуждающихся в особой защите государства</a:t>
            </a:r>
            <a:endParaRPr lang="en-US" sz="1800" dirty="0" smtClean="0"/>
          </a:p>
          <a:p>
            <a:pPr marL="45720" indent="0">
              <a:buNone/>
            </a:pPr>
            <a:r>
              <a:rPr lang="en-US" sz="1800" dirty="0" smtClean="0"/>
              <a:t>IX</a:t>
            </a: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 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Меры, направленные на </a:t>
            </a: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развитие системы защиты и обеспечение прав и интересов детей</a:t>
            </a:r>
            <a:endParaRPr lang="en-US" sz="1800" dirty="0" smtClean="0"/>
          </a:p>
          <a:p>
            <a:pPr marL="45720" indent="0">
              <a:buNone/>
            </a:pPr>
            <a:r>
              <a:rPr lang="en-US" sz="1800" dirty="0" smtClean="0"/>
              <a:t>X</a:t>
            </a:r>
            <a:r>
              <a:rPr lang="ru-RU" sz="1800" dirty="0" smtClean="0"/>
              <a:t>. Публичные мероприятия.</a:t>
            </a:r>
            <a:endParaRPr lang="en-US" sz="1800" dirty="0" smtClean="0"/>
          </a:p>
          <a:p>
            <a:pPr marL="45720" indent="0">
              <a:buNone/>
            </a:pPr>
            <a:r>
              <a:rPr lang="en-US" sz="1800" dirty="0" smtClean="0"/>
              <a:t>XI</a:t>
            </a:r>
            <a:r>
              <a:rPr lang="ru-RU" sz="1800" dirty="0" smtClean="0"/>
              <a:t>. Организационные мероприятия.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5951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92696"/>
            <a:ext cx="8604448" cy="5393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Указ Президента Российской Федерации от 7 мая 2018 года «О национальных целях и стратегических задачах развития Российской Федерации на период до 2024 года»</a:t>
            </a:r>
          </a:p>
          <a:p>
            <a:endParaRPr lang="ru-RU" dirty="0" smtClean="0">
              <a:solidFill>
                <a:prstClr val="black"/>
              </a:solidFill>
            </a:endParaRPr>
          </a:p>
          <a:p>
            <a:r>
              <a:rPr lang="ru-RU" dirty="0" smtClean="0">
                <a:solidFill>
                  <a:prstClr val="black"/>
                </a:solidFill>
              </a:rPr>
              <a:t>В </a:t>
            </a:r>
            <a:r>
              <a:rPr lang="ru-RU" dirty="0">
                <a:solidFill>
                  <a:prstClr val="black"/>
                </a:solidFill>
              </a:rPr>
              <a:t>список задач для Правительства включены новые цели и обновлены старые. </a:t>
            </a:r>
            <a:endParaRPr lang="ru-RU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r>
              <a:rPr lang="ru-RU" dirty="0" smtClean="0">
                <a:solidFill>
                  <a:prstClr val="black"/>
                </a:solidFill>
              </a:rPr>
              <a:t>Список </a:t>
            </a:r>
            <a:r>
              <a:rPr lang="ru-RU" dirty="0">
                <a:solidFill>
                  <a:prstClr val="black"/>
                </a:solidFill>
              </a:rPr>
              <a:t>самых главных  из них: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prstClr val="black"/>
                </a:solidFill>
              </a:rPr>
              <a:t>рост продолжительности жизни до 78 лет;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prstClr val="black"/>
                </a:solidFill>
              </a:rPr>
              <a:t>рост доходов работающего населения и пенсионеров;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prstClr val="black"/>
                </a:solidFill>
              </a:rPr>
              <a:t>уменьшение уровня бедности в 2 раза;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prstClr val="black"/>
                </a:solidFill>
              </a:rPr>
              <a:t>улучшение жилищных условий более 5 млн. семей ежегодно;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prstClr val="black"/>
                </a:solidFill>
              </a:rPr>
              <a:t>форсирование технологического развития РФ, рост количества технологически инновационных компаний ;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prstClr val="black"/>
                </a:solidFill>
              </a:rPr>
              <a:t>популяризация использования цифровых технологий в экономике и социальной сфере;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prstClr val="black"/>
                </a:solidFill>
              </a:rPr>
              <a:t>вхождение в 5 крупнейших экономик мира;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prstClr val="black"/>
                </a:solidFill>
              </a:rPr>
              <a:t>в базовых отраслях увеличение количества субъектов экономики, ориентированных на экспорт.</a:t>
            </a:r>
          </a:p>
        </p:txBody>
      </p:sp>
    </p:spTree>
    <p:extLst>
      <p:ext uri="{BB962C8B-B14F-4D97-AF65-F5344CB8AC3E}">
        <p14:creationId xmlns:p14="http://schemas.microsoft.com/office/powerpoint/2010/main" val="63012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92696"/>
            <a:ext cx="8280920" cy="5304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Образование</a:t>
            </a:r>
            <a:endParaRPr lang="ru-RU" sz="28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обеспечить конкурентоспособность образования полученного в России и вхождение РФ в 10 ведущих стран мира по качеству общего образования;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создать базу для воспитания гармонично развитой и социально ответственной личности, основываясь на духовность и нравственные ценностей, исторические корни и национально-культурные традиции народов РФ.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1563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764704"/>
            <a:ext cx="842493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Демография</a:t>
            </a:r>
            <a:endParaRPr lang="ru-RU" sz="20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обеспечить новый возрастной порог здоровой жизни до 67 лет;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обеспечить показатель рождаемости до 1,7;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популяризация ЗОЖ среди населения, увеличить число физкультурников и спортсменов до 55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%.</a:t>
            </a:r>
          </a:p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endParaRPr lang="ru-RU" sz="2000" dirty="0">
              <a:latin typeface="Calibri"/>
              <a:ea typeface="Calibri"/>
              <a:cs typeface="Times New Roman"/>
            </a:endParaRPr>
          </a:p>
          <a:p>
            <a:r>
              <a:rPr lang="ru-RU" sz="20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Здравоохранение</a:t>
            </a:r>
            <a:endParaRPr lang="ru-RU" sz="20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снизить уровень смертности;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обеспечить наличие квалифицированных кадров в медучреждениях, оказывающих первичную медико-санитарную помощь(ПМСП);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организовать ежегодный 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профмедосмотр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населения;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сделать максимально доступными медучреждения, оказывающие ПМСП;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оптимизировать работу 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медучереждений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, в том числе и обеспечение экономии времени за счет уменьшения длительности нахождения в очереди и предоставление простых и доступных возможностей для  записи  к медицинским специалистам;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увеличить объёма экспорта мед услуг не менее чем в 4 раза по сравнению с прошлым годом.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1598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4969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Культура</a:t>
            </a:r>
            <a:endParaRPr lang="ru-RU" dirty="0" smtClean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укрепление российской гражданской идентичности на основе духовно-нравственных и культурных ценностей народов РФ;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создание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культурно-образовательных и музейных комплексов, с залами для концертов, с различными школами развития творчества, и  площадками для выставок;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обеспечение детских и юношеских творческих школ разных направлений необходимыми инструментами, оборудованием и материалами;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организация симфонического оркестра из молодых музыкантов и продвижение таким образом  молодёжи обладающих талантом в сфере музыкального искусства,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создание (реконструкция) культурно-досуговых организаций клубного типа в небольших населенных пунктах, развития муниципальных библиотек;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создание онлайн залов для проведения концертов более чем в 500 регионах РФ;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создание условий для показа национальных кинофильмов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вкинозалах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расположенных в небольших населённых пунктах;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подготовка квалифицированных специалистов для учреждений культуры;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модернизация региональных и муниципальных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тюзов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и кукольных театров (реконструкции и капитального ремонт);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поддержка волонтерских движений, особенно в сфере защиты и сохранения культурного наследия народов РФ.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360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03848" y="1645643"/>
            <a:ext cx="54006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/>
                <a:ea typeface="Times New Roman"/>
              </a:rPr>
              <a:t>Предлагаемые </a:t>
            </a:r>
            <a:r>
              <a:rPr lang="ru-RU" sz="1600" b="1" dirty="0">
                <a:latin typeface="Times New Roman"/>
                <a:ea typeface="Times New Roman"/>
              </a:rPr>
              <a:t>проекты развития:</a:t>
            </a:r>
            <a:r>
              <a:rPr lang="ru-RU" sz="1600" dirty="0">
                <a:latin typeface="Times New Roman"/>
                <a:ea typeface="Times New Roman"/>
              </a:rPr>
              <a:t> </a:t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1. Поддержка раннего развития;  </a:t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2. Школа цифрового века; </a:t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3. Современная материальная инфраструктура образования; </a:t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4. Равные образовательные возможности и успех каждого; </a:t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5. Новое технологическое образование в школе и СПО; </a:t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6. Развитие и поддержка талантов; </a:t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7. Запуск системы непрерывного образования; </a:t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8. Вузы как центры инноваций в регионах и отраслях; </a:t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9. Фундаментальные и поисковые исследования в высшей школе, глобальные университеты, РАН; </a:t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10. Повышение глобальной конкурентоспособности за счет экспорта профессионального образования; </a:t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11. Современное содержание школьного образования: грамотность, воспитание и универсальные навыки для всех; </a:t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12. Кадры для развития образования. </a:t>
            </a:r>
          </a:p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endParaRPr lang="ru-RU" sz="3500" dirty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Фото Институт образования НИУ ВШЭ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78175"/>
            <a:ext cx="2638643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5536" y="260648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Доклад центра стратегических разработок и высшей школы экономики «Двенадцать решений для нового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253625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319</TotalTime>
  <Words>379</Words>
  <Application>Microsoft Office PowerPoint</Application>
  <PresentationFormat>Экран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А.В.Шарикова, начальник Управления образования  Администрации МО Красноселькупский район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Организации инновационной деятельности системы образования в рамках реализации системы менеджмента качества образования</dc:title>
  <dc:creator>World_of_Tanks</dc:creator>
  <cp:lastModifiedBy>Windows User</cp:lastModifiedBy>
  <cp:revision>22</cp:revision>
  <dcterms:created xsi:type="dcterms:W3CDTF">2018-02-04T12:38:21Z</dcterms:created>
  <dcterms:modified xsi:type="dcterms:W3CDTF">2018-05-16T03:29:36Z</dcterms:modified>
</cp:coreProperties>
</file>