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80" r:id="rId3"/>
    <p:sldId id="396" r:id="rId4"/>
    <p:sldId id="402" r:id="rId5"/>
    <p:sldId id="397" r:id="rId6"/>
    <p:sldId id="386" r:id="rId7"/>
    <p:sldId id="387" r:id="rId8"/>
    <p:sldId id="394" r:id="rId9"/>
    <p:sldId id="369" r:id="rId10"/>
    <p:sldId id="400" r:id="rId11"/>
    <p:sldId id="403" r:id="rId12"/>
    <p:sldId id="404" r:id="rId13"/>
    <p:sldId id="314" r:id="rId14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solidFill>
              <a:srgbClr val="5B9BD5"/>
            </a:solidFill>
            <a:ln w="25122">
              <a:noFill/>
            </a:ln>
          </c:spPr>
          <c:invertIfNegative val="0"/>
          <c:dLbls>
            <c:dLbl>
              <c:idx val="1"/>
              <c:layout>
                <c:manualLayout>
                  <c:x val="1.5550755939524775E-2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3241</c:v>
                </c:pt>
                <c:pt idx="1">
                  <c:v>102</c:v>
                </c:pt>
                <c:pt idx="2">
                  <c:v>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</c:v>
                </c:pt>
              </c:strCache>
            </c:strRef>
          </c:tx>
          <c:spPr>
            <a:solidFill>
              <a:schemeClr val="accent2"/>
            </a:solidFill>
            <a:ln w="25122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095032397408176E-2"/>
                  <c:y val="-1.1224133123521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1792656587473E-2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550755939524838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3315</c:v>
                </c:pt>
                <c:pt idx="1">
                  <c:v>95</c:v>
                </c:pt>
                <c:pt idx="2">
                  <c:v>3632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30896"/>
        <c:axId val="109194176"/>
        <c:axId val="0"/>
      </c:bar3DChart>
      <c:catAx>
        <c:axId val="10803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37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194176"/>
        <c:crosses val="autoZero"/>
        <c:auto val="1"/>
        <c:lblAlgn val="ctr"/>
        <c:lblOffset val="100"/>
        <c:noMultiLvlLbl val="0"/>
      </c:catAx>
      <c:valAx>
        <c:axId val="109194176"/>
        <c:scaling>
          <c:orientation val="minMax"/>
        </c:scaling>
        <c:delete val="0"/>
        <c:axPos val="l"/>
        <c:majorGridlines>
          <c:spPr>
            <a:ln w="942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30896"/>
        <c:crosses val="autoZero"/>
        <c:crossBetween val="between"/>
      </c:valAx>
      <c:spPr>
        <a:noFill/>
        <a:ln w="25122">
          <a:noFill/>
        </a:ln>
      </c:spPr>
    </c:plotArea>
    <c:legend>
      <c:legendPos val="b"/>
      <c:layout>
        <c:manualLayout>
          <c:xMode val="edge"/>
          <c:yMode val="edge"/>
          <c:x val="0.70541929015181559"/>
          <c:y val="0.17734536264529752"/>
          <c:w val="0.28991552727081249"/>
          <c:h val="0.3009484180242592"/>
        </c:manualLayout>
      </c:layout>
      <c:overlay val="0"/>
      <c:spPr>
        <a:noFill/>
        <a:ln w="25122">
          <a:noFill/>
        </a:ln>
      </c:spPr>
      <c:txPr>
        <a:bodyPr rot="0" spcFirstLastPara="1" vertOverflow="ellipsis" vert="horz" wrap="square" anchor="ctr" anchorCtr="1"/>
        <a:lstStyle/>
        <a:p>
          <a:pPr>
            <a:defRPr sz="2374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07508255086296E-2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75006350066379E-3"/>
                  <c:y val="-1.377885096100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775006350066349E-2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30007620079594E-2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52506985073017E-2"/>
                  <c:y val="-1.9290391345406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894360"/>
        <c:axId val="108951184"/>
        <c:axId val="0"/>
      </c:bar3DChart>
      <c:catAx>
        <c:axId val="10889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51184"/>
        <c:crosses val="autoZero"/>
        <c:auto val="1"/>
        <c:lblAlgn val="ctr"/>
        <c:lblOffset val="100"/>
        <c:noMultiLvlLbl val="0"/>
      </c:catAx>
      <c:valAx>
        <c:axId val="108951184"/>
        <c:scaling>
          <c:orientation val="minMax"/>
        </c:scaling>
        <c:delete val="0"/>
        <c:axPos val="l"/>
        <c:majorGridlines>
          <c:spPr>
            <a:ln w="950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894360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layout>
        <c:manualLayout>
          <c:xMode val="edge"/>
          <c:yMode val="edge"/>
          <c:x val="0.70541935398778666"/>
          <c:y val="0.17734539380924491"/>
          <c:w val="0.28991558844089216"/>
          <c:h val="0.30094835253031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6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07508255086296E-2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75006350066379E-3"/>
                  <c:y val="-1.377885096100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775006350066349E-2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30007620079594E-2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52506985073017E-2"/>
                  <c:y val="-1.9290391345406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3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952944"/>
        <c:axId val="108908944"/>
        <c:axId val="0"/>
      </c:bar3DChart>
      <c:catAx>
        <c:axId val="1089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08944"/>
        <c:crosses val="autoZero"/>
        <c:auto val="1"/>
        <c:lblAlgn val="ctr"/>
        <c:lblOffset val="100"/>
        <c:noMultiLvlLbl val="0"/>
      </c:catAx>
      <c:valAx>
        <c:axId val="108908944"/>
        <c:scaling>
          <c:orientation val="minMax"/>
        </c:scaling>
        <c:delete val="0"/>
        <c:axPos val="l"/>
        <c:majorGridlines>
          <c:spPr>
            <a:ln w="950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52944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layout>
        <c:manualLayout>
          <c:xMode val="edge"/>
          <c:yMode val="edge"/>
          <c:x val="0.70541935398778666"/>
          <c:y val="0.17734539380924491"/>
          <c:w val="0.28991558844089216"/>
          <c:h val="0.30094835253031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6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DF325-6282-4F24-B42A-4758750197BF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5DB351-93CF-4C1A-91C9-951B9C802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4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9B7B-4EA6-4C84-95A4-807DD31F395D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567B-CE75-45A1-B6C0-54A4FE729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7158-4227-4C38-814C-1B58AA98509E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1725-323D-45BC-97BF-C529FA13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AC1A-F040-45D9-BE19-22E0156BBE25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E63A-4DD2-4B3F-8ACC-86D09A0BE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9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3221-D97A-49D7-A1C4-26D144918A61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4935-281B-46BF-8C3E-4B7579470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F2DB-AABC-4D72-B870-087CB27FB591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A2AB-C352-4D0A-8737-0494278C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6B45-A210-4F11-BEC1-82EFC31210E1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2795-11CA-463C-9BF8-D65E834E7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9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CF9C-B7E5-4832-B37E-710505EF84BD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4B56-305E-4D84-927E-75E16A848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2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AFA3-5C3D-4B35-B6C8-7723C8507B66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C461-7D11-4EE7-979C-2134AEBB3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3ECB-ADD5-47D7-B16B-A38156959726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9536-6239-42BA-A5BC-ED99754F8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1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0EDA-B5C1-4C04-96E5-E3818EFFE3EF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E833-4CC2-4B72-886B-9C2E6304F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3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5445-C2E2-489B-9E35-6CDBC891C587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82FB-8DD8-4E20-A2AF-456B40CAA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8E59F1-5ECC-447D-B9AB-E4847CC3A1FC}" type="datetime1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CA796D-AC64-4639-B709-4C56FC5D3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15312" cy="5743575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endParaRPr kumimoji="0" lang="ru-RU" sz="2400" b="1" i="1" cap="all" dirty="0" smtClean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kumimoji="0" lang="ru-RU" sz="2400" b="1" i="1" cap="all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</a:rPr>
              <a:t>О СОСТОЯНИИ И ПРИЧИНАХ ДЕТСКОГО </a:t>
            </a:r>
          </a:p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</a:rPr>
              <a:t>ДОРОЖНО-ТРАНСПОРТНОГО ТРАВМАТИЗМА </a:t>
            </a:r>
          </a:p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</a:rPr>
              <a:t>В ЯМАЛО-НЕНЕЦКОМ АВТОНОМНОМ ОКРУГЕ</a:t>
            </a:r>
          </a:p>
          <a:p>
            <a:pPr algn="ctr" eaLnBrk="1" hangingPunct="1">
              <a:spcBef>
                <a:spcPct val="0"/>
              </a:spcBef>
              <a:buNone/>
            </a:pPr>
            <a:endParaRPr kumimoji="0" lang="ru-RU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kumimoji="0"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kumimoji="0" lang="ru-RU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ru-RU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Заместитель начальника отдела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ru-RU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ОАР и ПБДД УГИБДД УМВД России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ru-RU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по Ямало-Ненецкому автономному округу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ru-RU" sz="1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Собянин </a:t>
            </a:r>
            <a:r>
              <a:rPr kumimoji="0" lang="ru-RU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Максим Алексеевич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kumimoji="0"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EF49ED-C80F-4285-BFE0-6EB27E38BB50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pic>
        <p:nvPicPr>
          <p:cNvPr id="3076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23EAA-A60E-4D08-B510-4FE9019A28E9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357313" y="428625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>
              <a:latin typeface="Arial" panose="020B0604020202020204" pitchFamily="34" charset="0"/>
            </a:endParaRPr>
          </a:p>
        </p:txBody>
      </p:sp>
      <p:pic>
        <p:nvPicPr>
          <p:cNvPr id="15365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7300"/>
            <a:ext cx="5759538" cy="384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63" y="260648"/>
            <a:ext cx="6041551" cy="325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222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4935-281B-46BF-8C3E-4B7579470A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69" y="3006320"/>
            <a:ext cx="4285859" cy="355427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716"/>
          <a:stretch/>
        </p:blipFill>
        <p:spPr>
          <a:xfrm>
            <a:off x="4710538" y="3067836"/>
            <a:ext cx="4078577" cy="348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899" y="132262"/>
            <a:ext cx="5425910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4935-281B-46BF-8C3E-4B7579470A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1" y="116632"/>
            <a:ext cx="4223801" cy="337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424212"/>
            <a:ext cx="4186792" cy="33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38" y="3424212"/>
            <a:ext cx="4143150" cy="331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0" y="116632"/>
            <a:ext cx="4236136" cy="338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87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358841-35D1-4E47-A74C-2CB1B3149B65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pic>
        <p:nvPicPr>
          <p:cNvPr id="17412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6308" y="1844824"/>
            <a:ext cx="8250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Спасибо </a:t>
            </a:r>
            <a:r>
              <a:rPr lang="ru-RU" sz="60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за внимание</a:t>
            </a:r>
            <a:r>
              <a:rPr lang="ru-RU" sz="6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!</a:t>
            </a:r>
            <a:endParaRPr lang="ru-RU" sz="6000" b="1" i="1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541110"/>
              </p:ext>
            </p:extLst>
          </p:nvPr>
        </p:nvGraphicFramePr>
        <p:xfrm>
          <a:off x="1266825" y="1989138"/>
          <a:ext cx="73501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F2C4A-69AC-4115-A1F8-989CCF7C0264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763713" y="188913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buNone/>
            </a:pP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Состояние </a:t>
            </a:r>
            <a:r>
              <a:rPr kumimoji="0" lang="ru-RU" sz="24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детского дорожно-транспортного травматизма в Российской </a:t>
            </a: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Федерации по </a:t>
            </a:r>
            <a:r>
              <a:rPr kumimoji="0" lang="ru-RU" sz="24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итогам </a:t>
            </a:r>
            <a:r>
              <a:rPr kumimoji="0" lang="en-US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</a:t>
            </a:r>
            <a:r>
              <a:rPr kumimoji="0" lang="ru-RU" sz="24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квартала 2019 </a:t>
            </a:r>
            <a:r>
              <a:rPr kumimoji="0" lang="ru-RU" sz="24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года </a:t>
            </a:r>
          </a:p>
        </p:txBody>
      </p:sp>
      <p:pic>
        <p:nvPicPr>
          <p:cNvPr id="4101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7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29922"/>
              </p:ext>
            </p:extLst>
          </p:nvPr>
        </p:nvGraphicFramePr>
        <p:xfrm>
          <a:off x="1258888" y="1989138"/>
          <a:ext cx="757078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F2C4A-69AC-4115-A1F8-989CCF7C0264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763713" y="188913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buNone/>
            </a:pP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Состояние детского дорожно-транспортного травматизма в </a:t>
            </a:r>
            <a:r>
              <a:rPr kumimoji="0" lang="ru-RU" sz="28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ЯНАО по </a:t>
            </a: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итогам </a:t>
            </a:r>
            <a:r>
              <a:rPr kumimoji="0" lang="en-US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</a:t>
            </a: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квартала 2019 года </a:t>
            </a:r>
          </a:p>
        </p:txBody>
      </p:sp>
      <p:pic>
        <p:nvPicPr>
          <p:cNvPr id="4101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7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82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4935-281B-46BF-8C3E-4B7579470A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411760" y="274638"/>
            <a:ext cx="62750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buNone/>
            </a:pP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Состояние детского дорожно-транспортного травматизма в </a:t>
            </a:r>
            <a:r>
              <a:rPr kumimoji="0" lang="ru-RU" sz="28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ЯНАО по </a:t>
            </a: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итогам </a:t>
            </a:r>
            <a:r>
              <a:rPr kumimoji="0" lang="ru-RU" sz="28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2018 </a:t>
            </a:r>
            <a:r>
              <a:rPr kumimoji="0" lang="ru-RU" sz="28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года </a:t>
            </a:r>
          </a:p>
        </p:txBody>
      </p:sp>
      <p:pic>
        <p:nvPicPr>
          <p:cNvPr id="6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7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97675"/>
              </p:ext>
            </p:extLst>
          </p:nvPr>
        </p:nvGraphicFramePr>
        <p:xfrm>
          <a:off x="457200" y="1988841"/>
          <a:ext cx="8229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556923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За 10 лет на территории ЯНАО в ДТП погибли 25 детей и 712 травмированы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4935-281B-46BF-8C3E-4B7579470A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7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88913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Состояние дорожно-транспортного травматизма, в т.ч.  детского на территории муниципальных образований ЯНАО </a:t>
            </a:r>
          </a:p>
          <a:p>
            <a:pPr algn="ctr"/>
            <a:r>
              <a:rPr lang="ru-RU" sz="2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по </a:t>
            </a:r>
            <a:r>
              <a:rPr lang="ru-RU" sz="20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итогам </a:t>
            </a:r>
            <a:r>
              <a:rPr lang="en-US" sz="2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</a:t>
            </a:r>
            <a:r>
              <a:rPr lang="ru-RU" sz="2000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квартала 2019 </a:t>
            </a:r>
            <a:r>
              <a:rPr lang="ru-RU" sz="2000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года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683027"/>
          <a:ext cx="8229599" cy="4360308"/>
        </p:xfrm>
        <a:graphic>
          <a:graphicData uri="http://schemas.openxmlformats.org/drawingml/2006/table">
            <a:tbl>
              <a:tblPr/>
              <a:tblGrid>
                <a:gridCol w="888002"/>
                <a:gridCol w="363510"/>
                <a:gridCol w="207720"/>
                <a:gridCol w="363510"/>
                <a:gridCol w="207720"/>
                <a:gridCol w="416738"/>
                <a:gridCol w="393369"/>
                <a:gridCol w="347931"/>
                <a:gridCol w="198632"/>
                <a:gridCol w="347931"/>
                <a:gridCol w="212913"/>
                <a:gridCol w="444001"/>
                <a:gridCol w="377790"/>
                <a:gridCol w="346632"/>
                <a:gridCol w="198632"/>
                <a:gridCol w="347931"/>
                <a:gridCol w="192141"/>
                <a:gridCol w="440106"/>
                <a:gridCol w="366106"/>
                <a:gridCol w="405054"/>
                <a:gridCol w="581615"/>
                <a:gridCol w="581615"/>
              </a:tblGrid>
              <a:tr h="274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 ДТП 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ПОГИБЛО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 РАНЕНО 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ДТП с материальным ущербом 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Салехард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-31,7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Лабытнанги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-14,1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Надым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-41,7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-19,4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Н.Уренгой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-21,2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-33,3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-23,1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-33,3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-42,9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Ноябрьск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-20,3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Муравленко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Пуровский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-31,3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-75,0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-27,9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Губкинский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-42,9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-33,3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-31,1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Приуральский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К.Селькупский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-16,7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Тазовский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-35,7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-43,8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Шурышкарский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-44,4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Ямальский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-62,5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-7,3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-17,6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1745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1273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-27,0</a:t>
                      </a:r>
                    </a:p>
                  </a:txBody>
                  <a:tcPr marL="3977" marR="3977" marT="3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7E40D-3103-42AD-A840-0D8B2F2B3298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4" b="18868"/>
          <a:stretch/>
        </p:blipFill>
        <p:spPr>
          <a:xfrm>
            <a:off x="2596969" y="213620"/>
            <a:ext cx="423809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2211" r="22114" b="41232"/>
          <a:stretch/>
        </p:blipFill>
        <p:spPr>
          <a:xfrm>
            <a:off x="338689" y="3212977"/>
            <a:ext cx="42181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14562" b="15001"/>
          <a:stretch/>
        </p:blipFill>
        <p:spPr>
          <a:xfrm>
            <a:off x="4716016" y="3212977"/>
            <a:ext cx="408459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7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E4EAD2-8242-492D-A354-BCBB38115C0E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pic>
        <p:nvPicPr>
          <p:cNvPr id="7171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13359" r="12446" b="22815"/>
          <a:stretch/>
        </p:blipFill>
        <p:spPr>
          <a:xfrm>
            <a:off x="3995936" y="115888"/>
            <a:ext cx="4896544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0" y="2852936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E13BC-5E4E-4F0D-A5EA-0207D452C803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pic>
        <p:nvPicPr>
          <p:cNvPr id="14339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332656"/>
            <a:ext cx="4572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3145"/>
            <a:ext cx="5641578" cy="28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Заголовок 1"/>
          <p:cNvSpPr txBox="1">
            <a:spLocks/>
          </p:cNvSpPr>
          <p:nvPr/>
        </p:nvSpPr>
        <p:spPr bwMode="auto">
          <a:xfrm>
            <a:off x="6227763" y="4592638"/>
            <a:ext cx="309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309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Собственная </a:t>
            </a:r>
            <a:endParaRPr lang="ru-RU" b="1" i="1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r>
              <a:rPr lang="ru-RU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неосторожность детей - </a:t>
            </a:r>
          </a:p>
          <a:p>
            <a:r>
              <a:rPr lang="ru-RU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одна из причин ДТП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7763" y="4509120"/>
            <a:ext cx="2709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Недостаточная </a:t>
            </a:r>
            <a:r>
              <a:rPr lang="ru-RU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видимость детей - </a:t>
            </a:r>
          </a:p>
          <a:p>
            <a:r>
              <a:rPr lang="ru-RU" b="1" i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одна из причин ДТП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23EAA-A60E-4D08-B510-4FE9019A28E9}" type="slidenum">
              <a:rPr kumimoji="0" 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0" lang="ru-RU" sz="1200" smtClean="0">
              <a:solidFill>
                <a:srgbClr val="898989"/>
              </a:solidFill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357313" y="428625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>
              <a:latin typeface="Arial" panose="020B0604020202020204" pitchFamily="34" charset="0"/>
            </a:endParaRPr>
          </a:p>
        </p:txBody>
      </p:sp>
      <p:pic>
        <p:nvPicPr>
          <p:cNvPr id="15365" name="Picture 6" descr="C:\Users\Оператор\Desktop\gibdd нов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60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b="23400"/>
          <a:stretch/>
        </p:blipFill>
        <p:spPr>
          <a:xfrm>
            <a:off x="253008" y="2781573"/>
            <a:ext cx="6300192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96" y="260648"/>
            <a:ext cx="60166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8430</TotalTime>
  <Words>454</Words>
  <Application>Microsoft Office PowerPoint</Application>
  <PresentationFormat>Экран (4:3)</PresentationFormat>
  <Paragraphs>387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Состояние детского дорожно-транспортного травматизма в ЯНАО по итогам 2018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ncbgd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Госавтоинспекции и министерства образования и науки  Республики Татарстан по повышению безопасности дорожного движения</dc:title>
  <dc:creator>user</dc:creator>
  <cp:lastModifiedBy>msobianin2</cp:lastModifiedBy>
  <cp:revision>260</cp:revision>
  <dcterms:created xsi:type="dcterms:W3CDTF">2012-04-24T10:17:33Z</dcterms:created>
  <dcterms:modified xsi:type="dcterms:W3CDTF">2019-04-13T10:35:41Z</dcterms:modified>
</cp:coreProperties>
</file>