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8.png" ContentType="image/png"/>
  <Override PartName="/ppt/media/image10.png" ContentType="image/png"/>
  <Override PartName="/ppt/media/image12.png" ContentType="image/png"/>
  <Override PartName="/ppt/media/image21.png" ContentType="image/png"/>
  <Override PartName="/ppt/media/image30.png" ContentType="image/png"/>
  <Override PartName="/ppt/media/image14.png" ContentType="image/png"/>
  <Override PartName="/ppt/media/image23.png" ContentType="image/png"/>
  <Override PartName="/ppt/media/image32.png" ContentType="image/png"/>
  <Override PartName="/ppt/media/image16.png" ContentType="image/png"/>
  <Override PartName="/ppt/media/image25.png" ContentType="image/png"/>
  <Override PartName="/ppt/media/image2.jpeg" ContentType="image/jpeg"/>
  <Override PartName="/ppt/media/image18.png" ContentType="image/png"/>
  <Override PartName="/ppt/media/image27.png" ContentType="image/png"/>
  <Override PartName="/ppt/media/image1.png" ContentType="image/png"/>
  <Override PartName="/ppt/media/image29.png" ContentType="image/png"/>
  <Override PartName="/ppt/media/image3.png" ContentType="image/png"/>
  <Override PartName="/ppt/media/image5.png" ContentType="image/png"/>
  <Override PartName="/ppt/media/image7.png" ContentType="image/png"/>
  <Override PartName="/ppt/media/image9.png" ContentType="image/png"/>
  <Override PartName="/ppt/media/image11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31.png" ContentType="image/png"/>
  <Override PartName="/ppt/media/image15.png" ContentType="image/png"/>
  <Override PartName="/ppt/media/image24.png" ContentType="image/png"/>
  <Override PartName="/ppt/media/image17.png" ContentType="image/png"/>
  <Override PartName="/ppt/media/image26.png" ContentType="image/png"/>
  <Override PartName="/ppt/media/image19.png" ContentType="image/png"/>
  <Override PartName="/ppt/media/image28.png" ContentType="image/png"/>
  <Override PartName="/ppt/media/image4.png" ContentType="image/png"/>
  <Override PartName="/ppt/media/image6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
</Relationships>
</file>

<file path=ppt/charts/chart2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layout/>
      <c:tx>
        <c:rich>
          <a:bodyPr/>
          <a:lstStyle/>
          <a:p>
            <a:pPr>
              <a:defRPr/>
            </a:pPr>
            <a:r>
              <a:rPr b="1">
                <a:solidFill>
                  <a:srgbClr val="595959"/>
                </a:solidFill>
                <a:latin typeface="Calibri"/>
              </a:rPr>
              <a:t>НАПОЛНЯЕМОСТЬ САЙТОВ ОУ</a:t>
            </a:r>
          </a:p>
        </c:rich>
      </c:tx>
    </c:title>
    <c:view3D>
      <c:rotX val="16"/>
      <c:rotY val="19"/>
      <c:perspective val="30"/>
      <c:rAngAx val="1"/>
    </c:view3D>
    <c:backWall>
      <c:spPr/>
    </c:backWall>
    <c:floor>
      <c:spPr/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4f81bd"/>
            </a:solidFill>
          </c:spPr>
          <c:cat>
            <c:strRef>
              <c:f>categories</c:f>
              <c:strCache>
                <c:ptCount val="8"/>
                <c:pt idx="0">
                  <c:v>МОУ КСОШ «Радуга»</c:v>
                </c:pt>
                <c:pt idx="1">
                  <c:v>МОУ ТШИС ОО</c:v>
                </c:pt>
                <c:pt idx="2">
                  <c:v>МОУ РШИООО им. С.И. Ирикова</c:v>
                </c:pt>
                <c:pt idx="3">
                  <c:v>МДОУ ДС «Буратино»</c:v>
                </c:pt>
                <c:pt idx="4">
                  <c:v>МДОУ ДС «Теремок»</c:v>
                </c:pt>
                <c:pt idx="5">
                  <c:v>МДОУ ДС «Берёзка»</c:v>
                </c:pt>
                <c:pt idx="6">
                  <c:v>МОУ ДОД «КЦ ДОД»</c:v>
                </c:pt>
                <c:pt idx="7">
                  <c:v>МОУ ДОД «ТЦ ДОД»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0.983050847457627</c:v>
                </c:pt>
                <c:pt idx="1">
                  <c:v>0.946428571428571</c:v>
                </c:pt>
                <c:pt idx="2">
                  <c:v>0.857142857142857</c:v>
                </c:pt>
                <c:pt idx="3">
                  <c:v>0.961538461538462</c:v>
                </c:pt>
                <c:pt idx="4">
                  <c:v>0.961538461538462</c:v>
                </c:pt>
                <c:pt idx="5">
                  <c:v>0.903846153846154</c:v>
                </c:pt>
                <c:pt idx="6">
                  <c:v>0.854545454545455</c:v>
                </c:pt>
                <c:pt idx="7">
                  <c:v>0.854545454545455</c:v>
                </c:pt>
              </c:numCache>
            </c:numRef>
          </c:val>
        </c:ser>
        <c:shape val="box"/>
        <c:gapWidth val="150"/>
        <c:axId val="72206744"/>
        <c:axId val="63101374"/>
        <c:axId val="0"/>
      </c:bar3DChart>
      <c:catAx>
        <c:axId val="72206744"/>
        <c:scaling>
          <c:orientation val="minMax"/>
        </c:scaling>
        <c:axPos val="b"/>
        <c:majorTickMark val="none"/>
        <c:minorTickMark val="none"/>
        <c:tickLblPos val="nextTo"/>
        <c:crossAx val="63101374"/>
        <c:crossesAt val="0"/>
        <c:lblAlgn val="ctr"/>
        <c:auto val="1"/>
        <c:lblOffset val="100"/>
        <c:spPr/>
      </c:catAx>
      <c:valAx>
        <c:axId val="63101374"/>
        <c:scaling>
          <c:orientation val="minMax"/>
        </c:scaling>
        <c:axPos val="l"/>
        <c:majorGridlines>
          <c:spPr>
            <a:ln w="9360">
              <a:solidFill>
                <a:srgbClr val="f2f2f2"/>
              </a:solidFill>
              <a:round/>
            </a:ln>
          </c:spPr>
        </c:majorGridlines>
        <c:majorTickMark val="none"/>
        <c:minorTickMark val="none"/>
        <c:tickLblPos val="nextTo"/>
        <c:crossAx val="72206744"/>
        <c:crossesAt val="0"/>
        <c:spPr/>
      </c:valAx>
      <c:spPr/>
    </c:plotArea>
    <c:plotVisOnly val="1"/>
  </c:chart>
  <c:spPr/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3.4.15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3191A1-8121-4121-91F1-A1E18101911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3.4.15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419101-61D1-4191-B1F1-01A19101A1C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1"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2"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3"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3.4.15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005111-A151-4101-81E1-A1718111F1D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3.4.15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41B121-A161-41A1-9171-7131914141E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8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160" y="3643200"/>
            <a:ext cx="2214360" cy="2856960"/>
          </a:xfrm>
          <a:prstGeom prst="rect">
            <a:avLst/>
          </a:prstGeom>
        </p:spPr>
      </p:pic>
      <p:sp>
        <p:nvSpPr>
          <p:cNvPr id="149" name="CustomShape 1"/>
          <p:cNvSpPr/>
          <p:nvPr/>
        </p:nvSpPr>
        <p:spPr>
          <a:xfrm>
            <a:off x="1643040" y="1643040"/>
            <a:ext cx="6571800" cy="19998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17375e"/>
                </a:solidFill>
                <a:latin typeface="Times New Roman"/>
              </a:rPr>
              <a:t>О наполняемости сайтов образовательных учреждений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17375e"/>
                </a:solidFill>
                <a:latin typeface="Times New Roman"/>
              </a:rPr>
              <a:t>на 01.04.2015</a:t>
            </a:r>
            <a:endParaRPr/>
          </a:p>
        </p:txBody>
      </p:sp>
    </p:spTree>
  </p:cSld>
  <p:transition>
    <p:wipe dir="l"/>
  </p:transition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000080" y="285840"/>
            <a:ext cx="7929360" cy="8568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7. Электронные образовательные ресурсы, доступ к которым обеспечивается обучающимся.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2699640" y="3600720"/>
            <a:ext cx="6264360" cy="130284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Во всех ОУ Красноселькупского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района</a:t>
            </a:r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827640" y="3069000"/>
            <a:ext cx="2437920" cy="1785600"/>
          </a:xfrm>
          <a:prstGeom prst="rec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полностью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198" name="Рисунок 14"/>
          <p:cNvPicPr/>
          <p:nvPr/>
        </p:nvPicPr>
        <p:blipFill>
          <a:blip r:embed="rId2"/>
          <a:stretch>
            <a:fillRect/>
          </a:stretch>
        </p:blipFill>
        <p:spPr>
          <a:xfrm>
            <a:off x="6300360" y="1834920"/>
            <a:ext cx="1368720" cy="1095120"/>
          </a:xfrm>
          <a:prstGeom prst="rect">
            <a:avLst/>
          </a:prstGeom>
        </p:spPr>
      </p:pic>
      <p:sp>
        <p:nvSpPr>
          <p:cNvPr id="199" name="CustomShape 4"/>
          <p:cNvSpPr/>
          <p:nvPr/>
        </p:nvSpPr>
        <p:spPr>
          <a:xfrm>
            <a:off x="4269240" y="1824120"/>
            <a:ext cx="1555560" cy="11890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7200">
                <a:solidFill>
                  <a:srgbClr val="fefefd"/>
                </a:solidFill>
                <a:latin typeface="Times New Roman"/>
              </a:rPr>
              <a:t>100</a:t>
            </a:r>
            <a:endParaRPr/>
          </a:p>
        </p:txBody>
      </p:sp>
    </p:spTree>
  </p:cSld>
  <p:transition>
    <p:wipe dir="l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996000" y="2015280"/>
            <a:ext cx="4990680" cy="192276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МОУ КСОШ «Радуга»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МОУ ТШИС ОО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МОУ РШИООО им. С.И. Ирикова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МОУ ДОД «ТЦ ДОД»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МДОУ ДС «Буратино»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МДОУ ДС «Теремок»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МОУ ДОД «КЦ ДОД» 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2988000" y="3982320"/>
            <a:ext cx="4990680" cy="852120"/>
          </a:xfrm>
          <a:prstGeom prst="rect">
            <a:avLst>
              <a:gd fmla="val 9144" name="adj"/>
            </a:avLst>
          </a:prstGeom>
          <a:solidFill>
            <a:srgbClr val="f8f8f8"/>
          </a:solidFill>
          <a:ln w="28440">
            <a:solidFill>
              <a:srgbClr val="0000ff"/>
            </a:solidFill>
            <a:round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МДОУ ДС «Берёзка» </a:t>
            </a: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2095560" y="1571760"/>
            <a:ext cx="2437920" cy="1966680"/>
          </a:xfrm>
          <a:prstGeom prst="rec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полностью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03" name="CustomShape 4"/>
          <p:cNvSpPr/>
          <p:nvPr/>
        </p:nvSpPr>
        <p:spPr>
          <a:xfrm>
            <a:off x="1009800" y="3511800"/>
            <a:ext cx="2437920" cy="1366560"/>
          </a:xfrm>
          <a:prstGeom prst="rect">
            <a:avLst/>
          </a:prstGeom>
          <a:gradFill>
            <a:gsLst>
              <a:gs pos="0">
                <a:srgbClr val="00008e"/>
              </a:gs>
              <a:gs pos="100000">
                <a:srgbClr val="0000ff"/>
              </a:gs>
            </a:gsLst>
            <a:lin ang="189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частично</a:t>
            </a:r>
            <a:endParaRPr/>
          </a:p>
        </p:txBody>
      </p:sp>
      <p:sp>
        <p:nvSpPr>
          <p:cNvPr id="204" name="CustomShape 5"/>
          <p:cNvSpPr/>
          <p:nvPr/>
        </p:nvSpPr>
        <p:spPr>
          <a:xfrm>
            <a:off x="1000080" y="214200"/>
            <a:ext cx="7929360" cy="8568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8. Сведения о персональном составе педагогических (научно-педагогических) работников (фамилия, имя, отчество, занимаемая должность, уровень образования, квалификация, наличие ученой степени, ученого звания);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205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080" y="1714320"/>
            <a:ext cx="1368720" cy="1095120"/>
          </a:xfrm>
          <a:prstGeom prst="rect">
            <a:avLst/>
          </a:prstGeom>
        </p:spPr>
      </p:pic>
      <p:sp>
        <p:nvSpPr>
          <p:cNvPr id="206" name="CustomShape 6"/>
          <p:cNvSpPr/>
          <p:nvPr/>
        </p:nvSpPr>
        <p:spPr>
          <a:xfrm>
            <a:off x="4680" y="1714320"/>
            <a:ext cx="1098360" cy="11890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7200">
                <a:solidFill>
                  <a:srgbClr val="fefefd"/>
                </a:solidFill>
                <a:latin typeface="Times New Roman"/>
              </a:rPr>
              <a:t>88</a:t>
            </a:r>
            <a:endParaRPr/>
          </a:p>
        </p:txBody>
      </p:sp>
    </p:spTree>
  </p:cSld>
  <p:transition>
    <p:wipe dir="l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000080" y="285840"/>
            <a:ext cx="7929360" cy="856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9. </a:t>
            </a:r>
            <a:r>
              <a:rPr b="1" lang="ru-RU" sz="2400">
                <a:solidFill>
                  <a:srgbClr val="000000"/>
                </a:solidFill>
                <a:latin typeface="Times New Roman"/>
              </a:rPr>
              <a:t>Нормативные документы: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устав, лицензия, свидетельство и прочее.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08" name="CustomShape 2"/>
          <p:cNvSpPr/>
          <p:nvPr/>
        </p:nvSpPr>
        <p:spPr>
          <a:xfrm>
            <a:off x="2699640" y="3600720"/>
            <a:ext cx="6264360" cy="130284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Во всех ОУ Красноселькупского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района</a:t>
            </a:r>
            <a:endParaRPr/>
          </a:p>
        </p:txBody>
      </p:sp>
      <p:sp>
        <p:nvSpPr>
          <p:cNvPr id="209" name="CustomShape 3"/>
          <p:cNvSpPr/>
          <p:nvPr/>
        </p:nvSpPr>
        <p:spPr>
          <a:xfrm>
            <a:off x="827640" y="3069000"/>
            <a:ext cx="2437920" cy="1785600"/>
          </a:xfrm>
          <a:prstGeom prst="rec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полностью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210" name="Рисунок 14"/>
          <p:cNvPicPr/>
          <p:nvPr/>
        </p:nvPicPr>
        <p:blipFill>
          <a:blip r:embed="rId2"/>
          <a:stretch>
            <a:fillRect/>
          </a:stretch>
        </p:blipFill>
        <p:spPr>
          <a:xfrm>
            <a:off x="6300360" y="1834920"/>
            <a:ext cx="1368720" cy="1095120"/>
          </a:xfrm>
          <a:prstGeom prst="rect">
            <a:avLst/>
          </a:prstGeom>
        </p:spPr>
      </p:pic>
      <p:sp>
        <p:nvSpPr>
          <p:cNvPr id="211" name="CustomShape 4"/>
          <p:cNvSpPr/>
          <p:nvPr/>
        </p:nvSpPr>
        <p:spPr>
          <a:xfrm>
            <a:off x="4269240" y="1824120"/>
            <a:ext cx="1555560" cy="11890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7200">
                <a:solidFill>
                  <a:srgbClr val="fefefd"/>
                </a:solidFill>
                <a:latin typeface="Times New Roman"/>
              </a:rPr>
              <a:t>100</a:t>
            </a:r>
            <a:endParaRPr/>
          </a:p>
        </p:txBody>
      </p:sp>
    </p:spTree>
  </p:cSld>
  <p:transition>
    <p:wipe dir="l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000080" y="285840"/>
            <a:ext cx="7929360" cy="856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10. Программа (концепция) развития УО, публичный отчет руководителя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13" name="CustomShape 2"/>
          <p:cNvSpPr/>
          <p:nvPr/>
        </p:nvSpPr>
        <p:spPr>
          <a:xfrm>
            <a:off x="2699640" y="3600720"/>
            <a:ext cx="6264360" cy="130284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Во всех ОУ Красноселькупского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района</a:t>
            </a:r>
            <a:endParaRPr/>
          </a:p>
        </p:txBody>
      </p:sp>
      <p:sp>
        <p:nvSpPr>
          <p:cNvPr id="214" name="CustomShape 3"/>
          <p:cNvSpPr/>
          <p:nvPr/>
        </p:nvSpPr>
        <p:spPr>
          <a:xfrm>
            <a:off x="827640" y="3069000"/>
            <a:ext cx="2437920" cy="1785600"/>
          </a:xfrm>
          <a:prstGeom prst="rec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полностью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215" name="Рисунок 14"/>
          <p:cNvPicPr/>
          <p:nvPr/>
        </p:nvPicPr>
        <p:blipFill>
          <a:blip r:embed="rId2"/>
          <a:stretch>
            <a:fillRect/>
          </a:stretch>
        </p:blipFill>
        <p:spPr>
          <a:xfrm>
            <a:off x="6300360" y="1834920"/>
            <a:ext cx="1368720" cy="1095120"/>
          </a:xfrm>
          <a:prstGeom prst="rect">
            <a:avLst/>
          </a:prstGeom>
        </p:spPr>
      </p:pic>
      <p:sp>
        <p:nvSpPr>
          <p:cNvPr id="216" name="CustomShape 4"/>
          <p:cNvSpPr/>
          <p:nvPr/>
        </p:nvSpPr>
        <p:spPr>
          <a:xfrm>
            <a:off x="4269240" y="1824120"/>
            <a:ext cx="1555560" cy="11890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7200">
                <a:solidFill>
                  <a:srgbClr val="fefefd"/>
                </a:solidFill>
                <a:latin typeface="Times New Roman"/>
              </a:rPr>
              <a:t>100</a:t>
            </a:r>
            <a:endParaRPr/>
          </a:p>
        </p:txBody>
      </p:sp>
    </p:spTree>
  </p:cSld>
  <p:transition>
    <p:wipe dir="l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000080" y="285840"/>
            <a:ext cx="7929360" cy="8568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11. Документ, подтверждающий наличие лицензии на осуществление образовательной деятельности (с приложениями);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свидетельство о государственной аккредитации (с приложениями);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2699640" y="3600720"/>
            <a:ext cx="6264360" cy="130284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Во всех ОУ Красноселькупского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района</a:t>
            </a:r>
            <a:endParaRPr/>
          </a:p>
        </p:txBody>
      </p:sp>
      <p:sp>
        <p:nvSpPr>
          <p:cNvPr id="219" name="CustomShape 3"/>
          <p:cNvSpPr/>
          <p:nvPr/>
        </p:nvSpPr>
        <p:spPr>
          <a:xfrm>
            <a:off x="827640" y="3069000"/>
            <a:ext cx="2437920" cy="1785600"/>
          </a:xfrm>
          <a:prstGeom prst="rec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полностью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220" name="Рисунок 14"/>
          <p:cNvPicPr/>
          <p:nvPr/>
        </p:nvPicPr>
        <p:blipFill>
          <a:blip r:embed="rId2"/>
          <a:stretch>
            <a:fillRect/>
          </a:stretch>
        </p:blipFill>
        <p:spPr>
          <a:xfrm>
            <a:off x="6300360" y="1834920"/>
            <a:ext cx="1368720" cy="1095120"/>
          </a:xfrm>
          <a:prstGeom prst="rect">
            <a:avLst/>
          </a:prstGeom>
        </p:spPr>
      </p:pic>
      <p:sp>
        <p:nvSpPr>
          <p:cNvPr id="221" name="CustomShape 4"/>
          <p:cNvSpPr/>
          <p:nvPr/>
        </p:nvSpPr>
        <p:spPr>
          <a:xfrm>
            <a:off x="4269240" y="1824120"/>
            <a:ext cx="1555560" cy="11890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7200">
                <a:solidFill>
                  <a:srgbClr val="fefefd"/>
                </a:solidFill>
                <a:latin typeface="Times New Roman"/>
              </a:rPr>
              <a:t>100</a:t>
            </a:r>
            <a:endParaRPr/>
          </a:p>
        </p:txBody>
      </p:sp>
    </p:spTree>
  </p:cSld>
  <p:transition>
    <p:wipe dir="l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871440" y="1650960"/>
            <a:ext cx="4990680" cy="157032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МОУ КСОШ «Радуга»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МОУ ТШИС ОО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МДОУ ДС «Буратино»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МДОУ ДС «Теремок»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МДОУ ДС «Берёзка»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МОУ ДОД «ТЦ ДОД» </a:t>
            </a:r>
            <a:endParaRPr/>
          </a:p>
        </p:txBody>
      </p:sp>
      <p:sp>
        <p:nvSpPr>
          <p:cNvPr id="223" name="CustomShape 2"/>
          <p:cNvSpPr/>
          <p:nvPr/>
        </p:nvSpPr>
        <p:spPr>
          <a:xfrm>
            <a:off x="3148200" y="3861000"/>
            <a:ext cx="4990680" cy="943200"/>
          </a:xfrm>
          <a:prstGeom prst="rect">
            <a:avLst>
              <a:gd fmla="val 9144" name="adj"/>
            </a:avLst>
          </a:prstGeom>
          <a:solidFill>
            <a:srgbClr val="f8f8f8"/>
          </a:solidFill>
          <a:ln w="28440">
            <a:solidFill>
              <a:srgbClr val="0000ff"/>
            </a:solidFill>
            <a:round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МОУ ДОД «КЦ ДОД»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МОУ РШИООО им. С.И. Ирикова  </a:t>
            </a:r>
            <a:endParaRPr/>
          </a:p>
        </p:txBody>
      </p:sp>
      <p:sp>
        <p:nvSpPr>
          <p:cNvPr id="224" name="CustomShape 3"/>
          <p:cNvSpPr/>
          <p:nvPr/>
        </p:nvSpPr>
        <p:spPr>
          <a:xfrm>
            <a:off x="1979640" y="1239120"/>
            <a:ext cx="2437920" cy="1785600"/>
          </a:xfrm>
          <a:prstGeom prst="rec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полностью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25" name="CustomShape 4"/>
          <p:cNvSpPr/>
          <p:nvPr/>
        </p:nvSpPr>
        <p:spPr>
          <a:xfrm>
            <a:off x="1187640" y="3285360"/>
            <a:ext cx="2437920" cy="1519200"/>
          </a:xfrm>
          <a:prstGeom prst="rect">
            <a:avLst/>
          </a:prstGeom>
          <a:gradFill>
            <a:gsLst>
              <a:gs pos="0">
                <a:srgbClr val="00008e"/>
              </a:gs>
              <a:gs pos="100000">
                <a:srgbClr val="0000ff"/>
              </a:gs>
            </a:gsLst>
            <a:lin ang="189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частично</a:t>
            </a:r>
            <a:endParaRPr/>
          </a:p>
        </p:txBody>
      </p:sp>
      <p:sp>
        <p:nvSpPr>
          <p:cNvPr id="226" name="CustomShape 5"/>
          <p:cNvSpPr/>
          <p:nvPr/>
        </p:nvSpPr>
        <p:spPr>
          <a:xfrm>
            <a:off x="1000080" y="285840"/>
            <a:ext cx="7929360" cy="856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12. </a:t>
            </a:r>
            <a:r>
              <a:rPr b="1" lang="ru-RU" sz="2400">
                <a:solidFill>
                  <a:srgbClr val="000000"/>
                </a:solidFill>
                <a:latin typeface="Times New Roman"/>
              </a:rPr>
              <a:t>Материально-техническое обеспечение образовательной деятельности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227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080" y="1714320"/>
            <a:ext cx="1368720" cy="1095120"/>
          </a:xfrm>
          <a:prstGeom prst="rect">
            <a:avLst/>
          </a:prstGeom>
        </p:spPr>
      </p:pic>
      <p:sp>
        <p:nvSpPr>
          <p:cNvPr id="228" name="CustomShape 6"/>
          <p:cNvSpPr/>
          <p:nvPr/>
        </p:nvSpPr>
        <p:spPr>
          <a:xfrm>
            <a:off x="4680" y="1714320"/>
            <a:ext cx="1098360" cy="11890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7200">
                <a:solidFill>
                  <a:srgbClr val="fefefd"/>
                </a:solidFill>
                <a:latin typeface="Times New Roman"/>
              </a:rPr>
              <a:t>90</a:t>
            </a:r>
            <a:endParaRPr/>
          </a:p>
        </p:txBody>
      </p:sp>
    </p:spTree>
  </p:cSld>
  <p:transition>
    <p:wipe dir="l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714240" y="14292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000099"/>
                </a:solidFill>
                <a:latin typeface="Times New Roman"/>
              </a:rPr>
              <a:t>Результаты мониторинга сайтов ОУ:</a:t>
            </a:r>
            <a:r>
              <a:rPr b="1" lang="ru-RU" sz="3200">
                <a:solidFill>
                  <a:srgbClr val="000099"/>
                </a:solidFill>
                <a:latin typeface="Times New Roman"/>
              </a:rPr>
              <a:t>
</a:t>
            </a:r>
            <a:r>
              <a:rPr b="1" lang="ru-RU" sz="2000">
                <a:solidFill>
                  <a:srgbClr val="c00000"/>
                </a:solidFill>
                <a:latin typeface="Times New Roman"/>
              </a:rPr>
              <a:t>уровень наполняемости сайтов ОУ (в %)</a:t>
            </a:r>
            <a:endParaRPr/>
          </a:p>
        </p:txBody>
      </p:sp>
      <p:graphicFrame>
        <p:nvGraphicFramePr>
          <p:cNvPr id="230" name="Диаграмма 3"/>
          <p:cNvGraphicFramePr/>
          <p:nvPr/>
        </p:nvGraphicFramePr>
        <p:xfrm>
          <a:off x="2195640" y="1122120"/>
          <a:ext cx="6192360" cy="425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ransition>
    <p:wipe dir="l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1000080" y="28584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0070c0"/>
                </a:solidFill>
                <a:latin typeface="Times New Roman"/>
              </a:rPr>
              <a:t>Содержание сайта ОУ регламентируется следующими законодательными актами:</a:t>
            </a:r>
            <a:endParaRPr/>
          </a:p>
        </p:txBody>
      </p:sp>
      <p:sp>
        <p:nvSpPr>
          <p:cNvPr id="232" name="TextShape 2"/>
          <p:cNvSpPr txBox="1"/>
          <p:nvPr/>
        </p:nvSpPr>
        <p:spPr>
          <a:xfrm>
            <a:off x="1143000" y="1785960"/>
            <a:ext cx="7786440" cy="32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2400">
                <a:solidFill>
                  <a:srgbClr val="595959"/>
                </a:solidFill>
                <a:latin typeface="Times New Roman"/>
              </a:rPr>
              <a:t>1. Статья 32 Закона "Об образовании".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595959"/>
                </a:solidFill>
                <a:latin typeface="Times New Roman"/>
              </a:rPr>
              <a:t>2.  Правила размещения в сети Интернет и обновления информации об образовательном учреждении (утверждены постановлением Правительства Российской Федерации от 18 апреля 2012г. №343).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595959"/>
                </a:solidFill>
                <a:latin typeface="Times New Roman"/>
              </a:rPr>
              <a:t>3. Пункт 3.2 статьи 32 Федерального закона от 12.01.1996 №7-ФЗ "О некоммерческих организациях".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>
    <p:wipe dir="l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357120" y="214200"/>
            <a:ext cx="7472160" cy="5108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002060"/>
                </a:solidFill>
                <a:latin typeface="Times New Roman"/>
              </a:rPr>
              <a:t>Общие рекомендации</a:t>
            </a:r>
            <a:endParaRPr/>
          </a:p>
        </p:txBody>
      </p:sp>
      <p:sp>
        <p:nvSpPr>
          <p:cNvPr id="234" name="TextShape 2"/>
          <p:cNvSpPr txBox="1"/>
          <p:nvPr/>
        </p:nvSpPr>
        <p:spPr>
          <a:xfrm>
            <a:off x="1285920" y="785880"/>
            <a:ext cx="7517880" cy="4500360"/>
          </a:xfrm>
          <a:prstGeom prst="rect">
            <a:avLst/>
          </a:prstGeom>
        </p:spPr>
        <p:txBody>
          <a:bodyPr/>
          <a:p>
            <a:pPr>
              <a:lnSpc>
                <a:spcPct val="120000"/>
              </a:lnSpc>
              <a:buFont typeface="Arial"/>
              <a:buChar char="•"/>
            </a:pPr>
            <a:r>
              <a:rPr lang="ru-RU" sz="2400">
                <a:solidFill>
                  <a:srgbClr val="002060"/>
                </a:solidFill>
                <a:latin typeface="Times New Roman"/>
              </a:rPr>
              <a:t>Проверить всю информацию, размещённую на сайте своего ОУ; </a:t>
            </a:r>
            <a:endParaRPr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ru-RU" sz="2400">
                <a:solidFill>
                  <a:srgbClr val="002060"/>
                </a:solidFill>
                <a:latin typeface="Times New Roman"/>
              </a:rPr>
              <a:t>Проанализировать содержание сайта на предмет соответствия законодательству РФ;</a:t>
            </a:r>
            <a:endParaRPr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ru-RU" sz="2400">
                <a:solidFill>
                  <a:srgbClr val="002060"/>
                </a:solidFill>
                <a:latin typeface="Times New Roman"/>
              </a:rPr>
              <a:t>Привести сайты своих ОУ в соответствие с требованиями нормативных документов, обеспечить его регулярное обновление;</a:t>
            </a:r>
            <a:endParaRPr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ru-RU" sz="2400">
                <a:solidFill>
                  <a:srgbClr val="002060"/>
                </a:solidFill>
                <a:latin typeface="Times New Roman"/>
              </a:rPr>
              <a:t>Обеспечить удобный поиск информации, обязательной для размещения на официальном  сайте;</a:t>
            </a:r>
            <a:endParaRPr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ru-RU" sz="2400">
                <a:solidFill>
                  <a:srgbClr val="002060"/>
                </a:solidFill>
                <a:latin typeface="Times New Roman"/>
              </a:rPr>
              <a:t>Продумать вставку интерактивных опросов, мониторингов;</a:t>
            </a:r>
            <a:endParaRPr/>
          </a:p>
          <a:p>
            <a:pPr>
              <a:lnSpc>
                <a:spcPct val="120000"/>
              </a:lnSpc>
            </a:pPr>
            <a:endParaRPr/>
          </a:p>
        </p:txBody>
      </p:sp>
    </p:spTree>
  </p:cSld>
  <p:transition>
    <p:wipe dir="l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143000" y="2357280"/>
            <a:ext cx="7472160" cy="5108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002060"/>
                </a:solidFill>
                <a:latin typeface="Times New Roman"/>
              </a:rPr>
              <a:t>Спасибо за внимание!</a:t>
            </a:r>
            <a:endParaRPr/>
          </a:p>
        </p:txBody>
      </p:sp>
    </p:spTree>
  </p:cSld>
  <p:transition>
    <p:wipe dir="l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1000080" y="28584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0070c0"/>
                </a:solidFill>
                <a:latin typeface="Times New Roman"/>
              </a:rPr>
              <a:t>Содержание сайта ОУ регламентируется следующими законодательными актами: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1143000" y="1785960"/>
            <a:ext cx="7786440" cy="3214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2400">
                <a:solidFill>
                  <a:srgbClr val="595959"/>
                </a:solidFill>
                <a:latin typeface="Times New Roman"/>
              </a:rPr>
              <a:t>1. Статья 32 Закона "Об образовании".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595959"/>
                </a:solidFill>
                <a:latin typeface="Times New Roman"/>
              </a:rPr>
              <a:t>2.  Правила размещения в сети Интернет и обновления информации об образовательном учреждении (утверждены постановлением Правительства Российской Федерации от 18 апреля 2012г. №343).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595959"/>
                </a:solidFill>
                <a:latin typeface="Times New Roman"/>
              </a:rPr>
              <a:t>3. Пункт 3.2 статьи 32 Федерального закона от 12.01.1996 №7-ФЗ "О некоммерческих организациях".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>
    <p:wipe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071360" y="1428840"/>
            <a:ext cx="7772040" cy="1642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17375e"/>
                </a:solidFill>
                <a:latin typeface="Times New Roman"/>
              </a:rPr>
              <a:t>Результаты мониторинга сайтов ОУ</a:t>
            </a:r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1643040" y="300024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8b8b8b"/>
                </a:solidFill>
                <a:latin typeface="Calibri"/>
              </a:rPr>
              <a:t>(в соответствии с данными карт самоаудита)</a:t>
            </a:r>
            <a:endParaRPr/>
          </a:p>
        </p:txBody>
      </p:sp>
    </p:spTree>
  </p:cSld>
  <p:transition>
    <p:wipe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699640" y="3600720"/>
            <a:ext cx="6264360" cy="130284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Во всех ОУ Красноселькупского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района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827640" y="3069000"/>
            <a:ext cx="2437920" cy="1785600"/>
          </a:xfrm>
          <a:prstGeom prst="rec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полностью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56" name="CustomShape 3"/>
          <p:cNvSpPr/>
          <p:nvPr/>
        </p:nvSpPr>
        <p:spPr>
          <a:xfrm>
            <a:off x="1071360" y="285840"/>
            <a:ext cx="7500600" cy="142848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1.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  </a:t>
            </a:r>
            <a:r>
              <a:rPr b="1" lang="ru-RU" sz="3200">
                <a:solidFill>
                  <a:srgbClr val="000000"/>
                </a:solidFill>
                <a:latin typeface="Times New Roman"/>
              </a:rPr>
              <a:t>Визитная карточка ОУ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: адрес ОУ, телефоны, e-mail, банковские реквизиты, карта проезда или описание, ФИО директора, его замов, секретаря, партнеры (ВУЗы и прочие организации, с которыми школа заключила договор о сотрудничестве), спонсоры (если есть).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157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6300360" y="1834920"/>
            <a:ext cx="1368720" cy="1095120"/>
          </a:xfrm>
          <a:prstGeom prst="rect">
            <a:avLst/>
          </a:prstGeom>
        </p:spPr>
      </p:pic>
      <p:sp>
        <p:nvSpPr>
          <p:cNvPr id="158" name="CustomShape 4"/>
          <p:cNvSpPr/>
          <p:nvPr/>
        </p:nvSpPr>
        <p:spPr>
          <a:xfrm>
            <a:off x="4269240" y="1824120"/>
            <a:ext cx="1555560" cy="11890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7200">
                <a:solidFill>
                  <a:srgbClr val="fefefd"/>
                </a:solidFill>
                <a:latin typeface="Times New Roman"/>
              </a:rPr>
              <a:t>100</a:t>
            </a:r>
            <a:endParaRPr/>
          </a:p>
        </p:txBody>
      </p:sp>
    </p:spTree>
  </p:cSld>
  <p:transition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996000" y="1449000"/>
            <a:ext cx="3960000" cy="222048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</p:sp>
      <p:sp>
        <p:nvSpPr>
          <p:cNvPr id="160" name="CustomShape 2"/>
          <p:cNvSpPr/>
          <p:nvPr/>
        </p:nvSpPr>
        <p:spPr>
          <a:xfrm>
            <a:off x="2095560" y="928800"/>
            <a:ext cx="2437920" cy="2609640"/>
          </a:xfrm>
          <a:prstGeom prst="rec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полностью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2960640" y="3836520"/>
            <a:ext cx="5662080" cy="131580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МОУ ДОД «ТЦ ДОД» </a:t>
            </a:r>
            <a:endParaRPr/>
          </a:p>
        </p:txBody>
      </p:sp>
      <p:sp>
        <p:nvSpPr>
          <p:cNvPr id="162" name="CustomShape 4"/>
          <p:cNvSpPr/>
          <p:nvPr/>
        </p:nvSpPr>
        <p:spPr>
          <a:xfrm>
            <a:off x="1065240" y="3366720"/>
            <a:ext cx="2437920" cy="1785600"/>
          </a:xfrm>
          <a:prstGeom prst="rect">
            <a:avLst/>
          </a:prstGeom>
          <a:gradFill>
            <a:gsLst>
              <a:gs pos="0">
                <a:srgbClr val="ce3a36"/>
              </a:gs>
              <a:gs pos="50000">
                <a:srgbClr val="9c2f2c"/>
              </a:gs>
              <a:gs pos="100000">
                <a:srgbClr val="ce3a36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отсутствует</a:t>
            </a:r>
            <a:endParaRPr/>
          </a:p>
        </p:txBody>
      </p:sp>
      <p:sp>
        <p:nvSpPr>
          <p:cNvPr id="163" name="CustomShape 5"/>
          <p:cNvSpPr/>
          <p:nvPr/>
        </p:nvSpPr>
        <p:spPr>
          <a:xfrm>
            <a:off x="1071360" y="285840"/>
            <a:ext cx="7500600" cy="8568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2.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Информация о дате создания образовательного учреждения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164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410840" y="1763640"/>
            <a:ext cx="1368720" cy="1095120"/>
          </a:xfrm>
          <a:prstGeom prst="rect">
            <a:avLst/>
          </a:prstGeom>
        </p:spPr>
      </p:pic>
      <p:sp>
        <p:nvSpPr>
          <p:cNvPr id="165" name="CustomShape 6"/>
          <p:cNvSpPr/>
          <p:nvPr/>
        </p:nvSpPr>
        <p:spPr>
          <a:xfrm>
            <a:off x="307440" y="1729080"/>
            <a:ext cx="1098360" cy="11890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7200">
                <a:solidFill>
                  <a:srgbClr val="fefefd"/>
                </a:solidFill>
                <a:latin typeface="Times New Roman"/>
              </a:rPr>
              <a:t>88</a:t>
            </a:r>
            <a:endParaRPr/>
          </a:p>
        </p:txBody>
      </p:sp>
      <p:graphicFrame>
        <p:nvGraphicFramePr>
          <p:cNvPr id="166" name="Table 7"/>
          <p:cNvGraphicFramePr/>
          <p:nvPr/>
        </p:nvGraphicFramePr>
        <p:xfrm>
          <a:off x="4068000" y="1556640"/>
          <a:ext cx="3528000" cy="1800000"/>
        </p:xfrm>
        <a:graphic>
          <a:graphicData uri="http://schemas.openxmlformats.org/drawingml/2006/table">
            <a:tbl>
              <a:tblPr/>
              <a:tblGrid>
                <a:gridCol w="3528000"/>
              </a:tblGrid>
              <a:tr h="25704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МОУ КСОШ «Радуга»</a:t>
                      </a:r>
                      <a:endParaRPr/>
                    </a:p>
                  </a:txBody>
                  <a:tcPr/>
                </a:tc>
              </a:tr>
              <a:tr h="25704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МОУ ТШИС ОО</a:t>
                      </a:r>
                      <a:endParaRPr/>
                    </a:p>
                  </a:txBody>
                  <a:tcPr/>
                </a:tc>
              </a:tr>
              <a:tr h="25704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МОУ РШИООО им. С.И. Ирикова</a:t>
                      </a:r>
                      <a:endParaRPr/>
                    </a:p>
                  </a:txBody>
                  <a:tcPr/>
                </a:tc>
              </a:tr>
              <a:tr h="25704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МДОУ ДС «Буратино»</a:t>
                      </a:r>
                      <a:endParaRPr/>
                    </a:p>
                  </a:txBody>
                  <a:tcPr/>
                </a:tc>
              </a:tr>
              <a:tr h="25704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МДОУ ДС «Теремок»</a:t>
                      </a:r>
                      <a:endParaRPr/>
                    </a:p>
                  </a:txBody>
                  <a:tcPr/>
                </a:tc>
              </a:tr>
              <a:tr h="25704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МДОУ ДС «Берёзка»</a:t>
                      </a:r>
                      <a:endParaRPr/>
                    </a:p>
                  </a:txBody>
                  <a:tcPr/>
                </a:tc>
              </a:tr>
              <a:tr h="25776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МОУ ДОД «КЦ ДОД»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ransition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000080" y="285840"/>
            <a:ext cx="7929360" cy="14997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b="1" lang="ru-RU" sz="3800">
                <a:solidFill>
                  <a:srgbClr val="000000"/>
                </a:solidFill>
                <a:latin typeface="Times New Roman"/>
              </a:rPr>
              <a:t>3. </a:t>
            </a:r>
            <a:r>
              <a:rPr lang="ru-RU" sz="3800">
                <a:solidFill>
                  <a:srgbClr val="000000"/>
                </a:solidFill>
                <a:latin typeface="Times New Roman"/>
              </a:rPr>
              <a:t>Информация о структуре образовательного учреждения, в том числе: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800">
                <a:solidFill>
                  <a:srgbClr val="000000"/>
                </a:solidFill>
                <a:latin typeface="Times New Roman"/>
              </a:rPr>
              <a:t>наименование или фамилия, имя, отчество учредителя образовательного учреждения, его место нахождения, график работы, справочный телефон, адрес сайта в сети Интернет, адрес электронной почты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2699640" y="3600720"/>
            <a:ext cx="6264360" cy="130284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 wrap="none"/>
          <a:p>
            <a:pPr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Во всех ОУ Красноселькупского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района</a:t>
            </a:r>
            <a:endParaRPr/>
          </a:p>
        </p:txBody>
      </p:sp>
      <p:sp>
        <p:nvSpPr>
          <p:cNvPr id="169" name="CustomShape 3"/>
          <p:cNvSpPr/>
          <p:nvPr/>
        </p:nvSpPr>
        <p:spPr>
          <a:xfrm>
            <a:off x="827640" y="3069000"/>
            <a:ext cx="2437920" cy="1785600"/>
          </a:xfrm>
          <a:prstGeom prst="rec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полностью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170" name="Рисунок 14"/>
          <p:cNvPicPr/>
          <p:nvPr/>
        </p:nvPicPr>
        <p:blipFill>
          <a:blip r:embed="rId2"/>
          <a:stretch>
            <a:fillRect/>
          </a:stretch>
        </p:blipFill>
        <p:spPr>
          <a:xfrm>
            <a:off x="6300360" y="1834920"/>
            <a:ext cx="1368720" cy="1095120"/>
          </a:xfrm>
          <a:prstGeom prst="rect">
            <a:avLst/>
          </a:prstGeom>
        </p:spPr>
      </p:pic>
      <p:sp>
        <p:nvSpPr>
          <p:cNvPr id="171" name="CustomShape 4"/>
          <p:cNvSpPr/>
          <p:nvPr/>
        </p:nvSpPr>
        <p:spPr>
          <a:xfrm>
            <a:off x="4269240" y="1824120"/>
            <a:ext cx="1555560" cy="11890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7200">
                <a:solidFill>
                  <a:srgbClr val="fefefd"/>
                </a:solidFill>
                <a:latin typeface="Times New Roman"/>
              </a:rPr>
              <a:t>100</a:t>
            </a:r>
            <a:endParaRPr/>
          </a:p>
        </p:txBody>
      </p:sp>
    </p:spTree>
  </p:cSld>
  <p:transition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3852000" y="1197360"/>
            <a:ext cx="4990680" cy="166032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МОУ КСОШ «Радуга»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МДОУ ДС «Буратино»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МДОУ ДС «Теремок»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МДОУ ДС «Берёзка»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МОУ ДОД «ТЦ ДОД» 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3492000" y="3769200"/>
            <a:ext cx="4990680" cy="1326960"/>
          </a:xfrm>
          <a:prstGeom prst="rect">
            <a:avLst>
              <a:gd fmla="val 9144" name="adj"/>
            </a:avLst>
          </a:prstGeom>
          <a:solidFill>
            <a:srgbClr val="f8f8f8"/>
          </a:solidFill>
          <a:ln w="28440">
            <a:solidFill>
              <a:srgbClr val="0000ff"/>
            </a:solidFill>
            <a:round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МОУ ДОД «КЦ ДОД»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МОУ РШИООО им. С.И. Ирикова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МОУ ТШИС ОО </a:t>
            </a:r>
            <a:endParaRPr/>
          </a:p>
        </p:txBody>
      </p:sp>
      <p:sp>
        <p:nvSpPr>
          <p:cNvPr id="174" name="CustomShape 3"/>
          <p:cNvSpPr/>
          <p:nvPr/>
        </p:nvSpPr>
        <p:spPr>
          <a:xfrm>
            <a:off x="1964880" y="768240"/>
            <a:ext cx="2437920" cy="1966680"/>
          </a:xfrm>
          <a:prstGeom prst="rec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полностью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75" name="CustomShape 4"/>
          <p:cNvSpPr/>
          <p:nvPr/>
        </p:nvSpPr>
        <p:spPr>
          <a:xfrm>
            <a:off x="1495440" y="3286080"/>
            <a:ext cx="2437920" cy="1633320"/>
          </a:xfrm>
          <a:prstGeom prst="rect">
            <a:avLst/>
          </a:prstGeom>
          <a:gradFill>
            <a:gsLst>
              <a:gs pos="0">
                <a:srgbClr val="00008e"/>
              </a:gs>
              <a:gs pos="100000">
                <a:srgbClr val="0000ff"/>
              </a:gs>
            </a:gsLst>
            <a:lin ang="189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частично</a:t>
            </a:r>
            <a:endParaRPr/>
          </a:p>
        </p:txBody>
      </p:sp>
      <p:sp>
        <p:nvSpPr>
          <p:cNvPr id="176" name="CustomShape 5"/>
          <p:cNvSpPr/>
          <p:nvPr/>
        </p:nvSpPr>
        <p:spPr>
          <a:xfrm>
            <a:off x="1000080" y="285840"/>
            <a:ext cx="7929360" cy="14997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4. Содержание образования (сведения по блоку).</a:t>
            </a:r>
            <a:endParaRPr/>
          </a:p>
        </p:txBody>
      </p:sp>
      <p:pic>
        <p:nvPicPr>
          <p:cNvPr descr="" id="177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280160" y="1721520"/>
            <a:ext cx="1368720" cy="1095120"/>
          </a:xfrm>
          <a:prstGeom prst="rect">
            <a:avLst/>
          </a:prstGeom>
        </p:spPr>
      </p:pic>
      <p:sp>
        <p:nvSpPr>
          <p:cNvPr id="178" name="CustomShape 6"/>
          <p:cNvSpPr/>
          <p:nvPr/>
        </p:nvSpPr>
        <p:spPr>
          <a:xfrm>
            <a:off x="260280" y="1674000"/>
            <a:ext cx="1098360" cy="11890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7200">
                <a:solidFill>
                  <a:srgbClr val="fefefd"/>
                </a:solidFill>
                <a:latin typeface="Times New Roman"/>
              </a:rPr>
              <a:t>65</a:t>
            </a:r>
            <a:endParaRPr/>
          </a:p>
        </p:txBody>
      </p:sp>
    </p:spTree>
  </p:cSld>
  <p:transition>
    <p:wipe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990960" y="1712880"/>
            <a:ext cx="4990680" cy="193464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</p:sp>
      <p:sp>
        <p:nvSpPr>
          <p:cNvPr id="180" name="CustomShape 2"/>
          <p:cNvSpPr/>
          <p:nvPr/>
        </p:nvSpPr>
        <p:spPr>
          <a:xfrm>
            <a:off x="3204000" y="3822840"/>
            <a:ext cx="4990680" cy="1326960"/>
          </a:xfrm>
          <a:prstGeom prst="rect">
            <a:avLst>
              <a:gd fmla="val 9144" name="adj"/>
            </a:avLst>
          </a:prstGeom>
          <a:solidFill>
            <a:srgbClr val="f8f8f8"/>
          </a:solidFill>
          <a:ln w="28440">
            <a:solidFill>
              <a:srgbClr val="0000ff"/>
            </a:solidFill>
            <a:round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МДОУ ДС «Берёзка» </a:t>
            </a:r>
            <a:endParaRPr/>
          </a:p>
        </p:txBody>
      </p:sp>
      <p:sp>
        <p:nvSpPr>
          <p:cNvPr id="181" name="CustomShape 3"/>
          <p:cNvSpPr/>
          <p:nvPr/>
        </p:nvSpPr>
        <p:spPr>
          <a:xfrm>
            <a:off x="2095560" y="1214280"/>
            <a:ext cx="2437920" cy="2323800"/>
          </a:xfrm>
          <a:prstGeom prst="rec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полностью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82" name="CustomShape 4"/>
          <p:cNvSpPr/>
          <p:nvPr/>
        </p:nvSpPr>
        <p:spPr>
          <a:xfrm>
            <a:off x="1197360" y="3287160"/>
            <a:ext cx="2437920" cy="1785600"/>
          </a:xfrm>
          <a:prstGeom prst="rect">
            <a:avLst/>
          </a:prstGeom>
          <a:gradFill>
            <a:gsLst>
              <a:gs pos="0">
                <a:srgbClr val="00008e"/>
              </a:gs>
              <a:gs pos="100000">
                <a:srgbClr val="0000ff"/>
              </a:gs>
            </a:gsLst>
            <a:lin ang="189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частично</a:t>
            </a:r>
            <a:endParaRPr/>
          </a:p>
        </p:txBody>
      </p:sp>
      <p:sp>
        <p:nvSpPr>
          <p:cNvPr id="183" name="CustomShape 5"/>
          <p:cNvSpPr/>
          <p:nvPr/>
        </p:nvSpPr>
        <p:spPr>
          <a:xfrm>
            <a:off x="1000080" y="285840"/>
            <a:ext cx="7929360" cy="114264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5. Блок персонального состава педагогических работников.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184" name="Рисунок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333800" y="1766880"/>
            <a:ext cx="1368720" cy="1095120"/>
          </a:xfrm>
          <a:prstGeom prst="rect">
            <a:avLst/>
          </a:prstGeom>
        </p:spPr>
      </p:pic>
      <p:sp>
        <p:nvSpPr>
          <p:cNvPr id="185" name="CustomShape 6"/>
          <p:cNvSpPr/>
          <p:nvPr/>
        </p:nvSpPr>
        <p:spPr>
          <a:xfrm>
            <a:off x="234000" y="1714320"/>
            <a:ext cx="1098360" cy="11890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7200">
                <a:solidFill>
                  <a:srgbClr val="fefefd"/>
                </a:solidFill>
                <a:latin typeface="Times New Roman"/>
              </a:rPr>
              <a:t>88</a:t>
            </a:r>
            <a:endParaRPr/>
          </a:p>
        </p:txBody>
      </p:sp>
      <p:graphicFrame>
        <p:nvGraphicFramePr>
          <p:cNvPr id="186" name="Table 7"/>
          <p:cNvGraphicFramePr/>
          <p:nvPr/>
        </p:nvGraphicFramePr>
        <p:xfrm>
          <a:off x="4212000" y="1800720"/>
          <a:ext cx="4401720" cy="1773360"/>
        </p:xfrm>
        <a:graphic>
          <a:graphicData uri="http://schemas.openxmlformats.org/drawingml/2006/table">
            <a:tbl>
              <a:tblPr/>
              <a:tblGrid>
                <a:gridCol w="4401720"/>
              </a:tblGrid>
              <a:tr h="253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МОУ КСОШ «Радуга»</a:t>
                      </a:r>
                      <a:endParaRPr/>
                    </a:p>
                  </a:txBody>
                  <a:tcPr/>
                </a:tc>
              </a:tr>
              <a:tr h="253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МОУ ТШИС ОО</a:t>
                      </a:r>
                      <a:endParaRPr/>
                    </a:p>
                  </a:txBody>
                  <a:tcPr/>
                </a:tc>
              </a:tr>
              <a:tr h="253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МОУ РШИООО им. С.И. Ирикова</a:t>
                      </a:r>
                      <a:endParaRPr/>
                    </a:p>
                  </a:txBody>
                  <a:tcPr/>
                </a:tc>
              </a:tr>
              <a:tr h="253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МДОУ ДС «Буратино»</a:t>
                      </a:r>
                      <a:endParaRPr/>
                    </a:p>
                  </a:txBody>
                  <a:tcPr/>
                </a:tc>
              </a:tr>
              <a:tr h="253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МДОУ ДС «Теремок»</a:t>
                      </a:r>
                      <a:endParaRPr/>
                    </a:p>
                  </a:txBody>
                  <a:tcPr/>
                </a:tc>
              </a:tr>
              <a:tr h="253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МОУ ДОД «КЦ ДОД»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МОУ ДОД «ТЦ ДОД»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ransition>
    <p:wipe dir="l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3969000" y="1845000"/>
            <a:ext cx="4990680" cy="187200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9bbb59"/>
            </a:solidFill>
            <a:round/>
          </a:ln>
        </p:spPr>
      </p:sp>
      <p:sp>
        <p:nvSpPr>
          <p:cNvPr id="188" name="CustomShape 2"/>
          <p:cNvSpPr/>
          <p:nvPr/>
        </p:nvSpPr>
        <p:spPr>
          <a:xfrm>
            <a:off x="2072880" y="1434960"/>
            <a:ext cx="2437920" cy="1785600"/>
          </a:xfrm>
          <a:prstGeom prst="rect">
            <a:avLst/>
          </a:prstGeom>
          <a:gradFill>
            <a:gsLst>
              <a:gs pos="0">
                <a:srgbClr val="9cc745"/>
              </a:gs>
              <a:gs pos="50000">
                <a:srgbClr val="779637"/>
              </a:gs>
              <a:gs pos="100000">
                <a:srgbClr val="9cc745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представлена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полностью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89" name="CustomShape 3"/>
          <p:cNvSpPr/>
          <p:nvPr/>
        </p:nvSpPr>
        <p:spPr>
          <a:xfrm>
            <a:off x="3204000" y="3840120"/>
            <a:ext cx="4632120" cy="1367640"/>
          </a:xfrm>
          <a:prstGeom prst="rect">
            <a:avLst>
              <a:gd fmla="val 9144" name="adj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МОУ РШИООО им. С.И. Ирикова </a:t>
            </a:r>
            <a:endParaRPr/>
          </a:p>
        </p:txBody>
      </p:sp>
      <p:sp>
        <p:nvSpPr>
          <p:cNvPr id="190" name="CustomShape 4"/>
          <p:cNvSpPr/>
          <p:nvPr/>
        </p:nvSpPr>
        <p:spPr>
          <a:xfrm>
            <a:off x="1331640" y="3429000"/>
            <a:ext cx="2437920" cy="1728000"/>
          </a:xfrm>
          <a:prstGeom prst="rect">
            <a:avLst/>
          </a:prstGeom>
          <a:gradFill>
            <a:gsLst>
              <a:gs pos="0">
                <a:srgbClr val="ce3a36"/>
              </a:gs>
              <a:gs pos="50000">
                <a:srgbClr val="9c2f2c"/>
              </a:gs>
              <a:gs pos="100000">
                <a:srgbClr val="ce3a36"/>
              </a:gs>
            </a:gsLst>
            <a:lin ang="16200000"/>
          </a:gradFill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Информация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ffffff"/>
                </a:solidFill>
                <a:latin typeface="Calibri"/>
              </a:rPr>
              <a:t>отсутствует</a:t>
            </a:r>
            <a:endParaRPr/>
          </a:p>
        </p:txBody>
      </p:sp>
      <p:sp>
        <p:nvSpPr>
          <p:cNvPr id="191" name="CustomShape 5"/>
          <p:cNvSpPr/>
          <p:nvPr/>
        </p:nvSpPr>
        <p:spPr>
          <a:xfrm>
            <a:off x="1000080" y="285840"/>
            <a:ext cx="7929360" cy="114264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6. Информация о поступлении и расходовании финансовых и материальных средств по итогам финансового года;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19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080" y="1714320"/>
            <a:ext cx="1368720" cy="1095120"/>
          </a:xfrm>
          <a:prstGeom prst="rect">
            <a:avLst/>
          </a:prstGeom>
        </p:spPr>
      </p:pic>
      <p:sp>
        <p:nvSpPr>
          <p:cNvPr id="193" name="CustomShape 6"/>
          <p:cNvSpPr/>
          <p:nvPr/>
        </p:nvSpPr>
        <p:spPr>
          <a:xfrm>
            <a:off x="4680" y="1714320"/>
            <a:ext cx="1098360" cy="1189080"/>
          </a:xfrm>
          <a:prstGeom prst="rect">
            <a:avLst/>
          </a:prstGeom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7200">
                <a:solidFill>
                  <a:srgbClr val="fefefd"/>
                </a:solidFill>
                <a:latin typeface="Times New Roman"/>
              </a:rPr>
              <a:t>88</a:t>
            </a:r>
            <a:endParaRPr/>
          </a:p>
        </p:txBody>
      </p:sp>
      <p:graphicFrame>
        <p:nvGraphicFramePr>
          <p:cNvPr id="194" name="Table 7"/>
          <p:cNvGraphicFramePr/>
          <p:nvPr/>
        </p:nvGraphicFramePr>
        <p:xfrm>
          <a:off x="3989520" y="1903680"/>
          <a:ext cx="4824000" cy="1773360"/>
        </p:xfrm>
        <a:graphic>
          <a:graphicData uri="http://schemas.openxmlformats.org/drawingml/2006/table">
            <a:tbl>
              <a:tblPr/>
              <a:tblGrid>
                <a:gridCol w="4824000"/>
              </a:tblGrid>
              <a:tr h="253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МОУ КСОШ «Радуга»</a:t>
                      </a:r>
                      <a:endParaRPr/>
                    </a:p>
                  </a:txBody>
                  <a:tcPr/>
                </a:tc>
              </a:tr>
              <a:tr h="253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МОУ ТШИС ОО</a:t>
                      </a:r>
                      <a:endParaRPr/>
                    </a:p>
                  </a:txBody>
                  <a:tcPr/>
                </a:tc>
              </a:tr>
              <a:tr h="253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МДОУ ДС «Буратино»</a:t>
                      </a:r>
                      <a:endParaRPr/>
                    </a:p>
                  </a:txBody>
                  <a:tcPr/>
                </a:tc>
              </a:tr>
              <a:tr h="253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МДОУ ДС «Теремок»</a:t>
                      </a:r>
                      <a:endParaRPr/>
                    </a:p>
                  </a:txBody>
                  <a:tcPr/>
                </a:tc>
              </a:tr>
              <a:tr h="253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МДОУ ДС «Берёзка»</a:t>
                      </a:r>
                      <a:endParaRPr/>
                    </a:p>
                  </a:txBody>
                  <a:tcPr/>
                </a:tc>
              </a:tr>
              <a:tr h="2530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МОУ ДОД «КЦ ДОД»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 anchor="ctr" bIns="0" lIns="9360" rIns="9360" tIns="9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Calibri"/>
                        </a:rPr>
                        <a:t>МОУ ДОД «ТЦ ДОД»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ransition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