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1" r:id="rId2"/>
    <p:sldId id="269" r:id="rId3"/>
    <p:sldId id="264" r:id="rId4"/>
    <p:sldId id="270" r:id="rId5"/>
    <p:sldId id="277" r:id="rId6"/>
    <p:sldId id="276" r:id="rId7"/>
    <p:sldId id="279" r:id="rId8"/>
    <p:sldId id="278" r:id="rId9"/>
    <p:sldId id="280" r:id="rId10"/>
    <p:sldId id="281" r:id="rId11"/>
    <p:sldId id="282" r:id="rId12"/>
    <p:sldId id="283" r:id="rId13"/>
    <p:sldId id="290" r:id="rId14"/>
    <p:sldId id="284" r:id="rId15"/>
    <p:sldId id="286" r:id="rId16"/>
    <p:sldId id="288" r:id="rId17"/>
    <p:sldId id="289" r:id="rId18"/>
    <p:sldId id="292" r:id="rId19"/>
    <p:sldId id="275" r:id="rId20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рина Соловейкина" initials="ИС" lastIdx="1" clrIdx="0">
    <p:extLst>
      <p:ext uri="{19B8F6BF-5375-455C-9EA6-DF929625EA0E}">
        <p15:presenceInfo xmlns:p15="http://schemas.microsoft.com/office/powerpoint/2012/main" userId="Ирина Соловейки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CCFF"/>
    <a:srgbClr val="33CCCC"/>
    <a:srgbClr val="CC00CC"/>
    <a:srgbClr val="CC0000"/>
    <a:srgbClr val="FF0000"/>
    <a:srgbClr val="FF6600"/>
    <a:srgbClr val="0099FF"/>
    <a:srgbClr val="CC33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706" autoAdjust="0"/>
  </p:normalViewPr>
  <p:slideViewPr>
    <p:cSldViewPr>
      <p:cViewPr varScale="1">
        <p:scale>
          <a:sx n="113" d="100"/>
          <a:sy n="113" d="100"/>
        </p:scale>
        <p:origin x="114" y="31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48;&#1057;&#1050;%20F\&#1055;&#1056;&#1054;&#1045;&#1050;&#1058;&#1067;%2007%202016-2018\037802%20&#1042;&#1088;&#1077;&#1084;&#1077;&#1085;&#1085;&#1072;&#1103;%20&#1087;&#1072;&#1087;&#1082;&#1072;%20&#1052;&#1054;&#1051;&#1054;&#1044;&#1045;&#1046;&#1068;\10100099\3%20&#1101;&#1090;&#1072;&#1087;\&#1058;&#1072;&#1073;&#1083;&#1080;&#1094;&#1099;%20&#1074;%20&#1055;&#1056;&#1045;&#1047;&#1045;&#1053;&#1058;&#1040;&#1062;&#1048;&#107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48;&#1057;&#1050;%20F\&#1055;&#1056;&#1054;&#1045;&#1050;&#1058;&#1067;%2007%202016-2018\037802%20&#1042;&#1088;&#1077;&#1084;&#1077;&#1085;&#1085;&#1072;&#1103;%20&#1087;&#1072;&#1087;&#1082;&#1072;%20&#1052;&#1054;&#1051;&#1054;&#1044;&#1045;&#1046;&#1068;\10100099\3%20&#1101;&#1090;&#1072;&#1087;\&#1058;&#1072;&#1073;&#1083;&#1080;&#1094;&#1099;%20&#1074;%20&#1055;&#1056;&#1045;&#1047;&#1045;&#1053;&#1058;&#1040;&#1062;&#1048;&#107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48;&#1057;&#1050;%20F\&#1055;&#1056;&#1054;&#1045;&#1050;&#1058;&#1067;%2007%202016-2018\037802%20&#1042;&#1088;&#1077;&#1084;&#1077;&#1085;&#1085;&#1072;&#1103;%20&#1087;&#1072;&#1087;&#1082;&#1072;%20&#1052;&#1054;&#1051;&#1054;&#1044;&#1045;&#1046;&#1068;\10100099\3%20&#1101;&#1090;&#1072;&#1087;\&#1058;&#1072;&#1073;&#1083;&#1080;&#1094;&#1099;%20&#1074;%20&#1055;&#1056;&#1045;&#1047;&#1045;&#1053;&#1058;&#1040;&#1062;&#1048;&#107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48;&#1057;&#1050;%20F\&#1055;&#1056;&#1054;&#1045;&#1050;&#1058;&#1067;%2007%202016-2018\037802%20&#1042;&#1088;&#1077;&#1084;&#1077;&#1085;&#1085;&#1072;&#1103;%20&#1087;&#1072;&#1087;&#1082;&#1072;%20&#1052;&#1054;&#1051;&#1054;&#1044;&#1045;&#1046;&#1068;\10100099\3%20&#1101;&#1090;&#1072;&#1087;\&#1058;&#1072;&#1073;&#1083;&#1080;&#1094;&#1099;%20&#1074;%20&#1055;&#1056;&#1045;&#1047;&#1045;&#1053;&#1058;&#1040;&#1062;&#1048;&#107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48;&#1057;&#1050;%20F\&#1055;&#1056;&#1054;&#1045;&#1050;&#1058;&#1067;%2007%202016-2018\037802%20&#1042;&#1088;&#1077;&#1084;&#1077;&#1085;&#1085;&#1072;&#1103;%20&#1087;&#1072;&#1087;&#1082;&#1072;%20&#1052;&#1054;&#1051;&#1054;&#1044;&#1045;&#1046;&#1068;\10100099\3%20&#1101;&#1090;&#1072;&#1087;\&#1058;&#1072;&#1073;&#1083;&#1080;&#1094;&#1099;%20&#1074;%20&#1087;&#1088;&#1077;&#1079;&#1077;&#1085;&#1090;&#1072;&#1094;&#1080;&#110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240050328807826"/>
          <c:y val="1.2472391229230509E-2"/>
          <c:w val="0.61232661158696666"/>
          <c:h val="0.9725055036441044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12"/>
              <c:layout>
                <c:manualLayout>
                  <c:x val="-5.1558980549298833E-2"/>
                  <c:y val="-2.22222222222222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26-4F65-94B6-6C91825973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'ЧИСЛ ВЫБ (2)'!$A$1:$A$13</c:f>
              <c:strCache>
                <c:ptCount val="13"/>
                <c:pt idx="0">
                  <c:v>Новый Уренгой</c:v>
                </c:pt>
                <c:pt idx="1">
                  <c:v>Ноябрьск</c:v>
                </c:pt>
                <c:pt idx="2">
                  <c:v>Надымский</c:v>
                </c:pt>
                <c:pt idx="3">
                  <c:v>Пуровский</c:v>
                </c:pt>
                <c:pt idx="4">
                  <c:v>Салехард</c:v>
                </c:pt>
                <c:pt idx="5">
                  <c:v>Муравленко</c:v>
                </c:pt>
                <c:pt idx="6">
                  <c:v>Губкинский</c:v>
                </c:pt>
                <c:pt idx="7">
                  <c:v>Тазовский</c:v>
                </c:pt>
                <c:pt idx="8">
                  <c:v>Лабытнанги</c:v>
                </c:pt>
                <c:pt idx="9">
                  <c:v>Ямальский</c:v>
                </c:pt>
                <c:pt idx="10">
                  <c:v>Приуральский</c:v>
                </c:pt>
                <c:pt idx="11">
                  <c:v>Шурышкарский</c:v>
                </c:pt>
                <c:pt idx="12">
                  <c:v>Красноселькупский</c:v>
                </c:pt>
              </c:strCache>
            </c:strRef>
          </c:cat>
          <c:val>
            <c:numRef>
              <c:f>'ЧИСЛ ВЫБ (2)'!$B$1:$B$13</c:f>
              <c:numCache>
                <c:formatCode>General</c:formatCode>
                <c:ptCount val="13"/>
                <c:pt idx="0">
                  <c:v>363</c:v>
                </c:pt>
                <c:pt idx="1">
                  <c:v>339</c:v>
                </c:pt>
                <c:pt idx="2">
                  <c:v>213</c:v>
                </c:pt>
                <c:pt idx="3">
                  <c:v>201</c:v>
                </c:pt>
                <c:pt idx="4">
                  <c:v>179</c:v>
                </c:pt>
                <c:pt idx="5">
                  <c:v>112</c:v>
                </c:pt>
                <c:pt idx="6">
                  <c:v>94</c:v>
                </c:pt>
                <c:pt idx="7">
                  <c:v>90</c:v>
                </c:pt>
                <c:pt idx="8">
                  <c:v>88</c:v>
                </c:pt>
                <c:pt idx="9">
                  <c:v>71</c:v>
                </c:pt>
                <c:pt idx="10">
                  <c:v>67</c:v>
                </c:pt>
                <c:pt idx="11">
                  <c:v>37</c:v>
                </c:pt>
                <c:pt idx="1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26-4F65-94B6-6C91825973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289664"/>
        <c:axId val="110291200"/>
      </c:barChart>
      <c:catAx>
        <c:axId val="1102896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5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10291200"/>
        <c:crosses val="autoZero"/>
        <c:auto val="1"/>
        <c:lblAlgn val="ctr"/>
        <c:lblOffset val="100"/>
        <c:noMultiLvlLbl val="0"/>
      </c:catAx>
      <c:valAx>
        <c:axId val="11029120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1102896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997353761046717"/>
          <c:y val="3.6666676290466216E-2"/>
          <c:w val="0.6925052536419497"/>
          <c:h val="0.926666647419067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ДИНАМИКА!$A$4:$A$11</c:f>
              <c:strCache>
                <c:ptCount val="8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  <c:pt idx="3">
                  <c:v>2014 год</c:v>
                </c:pt>
                <c:pt idx="4">
                  <c:v>2015 год</c:v>
                </c:pt>
                <c:pt idx="5">
                  <c:v>2016 год</c:v>
                </c:pt>
                <c:pt idx="6">
                  <c:v>2017 год</c:v>
                </c:pt>
                <c:pt idx="7">
                  <c:v>2018 год</c:v>
                </c:pt>
              </c:strCache>
            </c:strRef>
          </c:cat>
          <c:val>
            <c:numRef>
              <c:f>ДИНАМИКА!$B$4:$B$11</c:f>
              <c:numCache>
                <c:formatCode>General</c:formatCode>
                <c:ptCount val="8"/>
                <c:pt idx="0">
                  <c:v>142418</c:v>
                </c:pt>
                <c:pt idx="1">
                  <c:v>140390</c:v>
                </c:pt>
                <c:pt idx="2">
                  <c:v>137764</c:v>
                </c:pt>
                <c:pt idx="3">
                  <c:v>132035</c:v>
                </c:pt>
                <c:pt idx="4">
                  <c:v>126749</c:v>
                </c:pt>
                <c:pt idx="5">
                  <c:v>119558</c:v>
                </c:pt>
                <c:pt idx="6">
                  <c:v>115248</c:v>
                </c:pt>
                <c:pt idx="7">
                  <c:v>111635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3C-44E8-807E-3D7D7E6BC4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568000"/>
        <c:axId val="111569536"/>
      </c:barChart>
      <c:catAx>
        <c:axId val="11156800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5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11569536"/>
        <c:crosses val="autoZero"/>
        <c:auto val="1"/>
        <c:lblAlgn val="ctr"/>
        <c:lblOffset val="100"/>
        <c:noMultiLvlLbl val="0"/>
      </c:catAx>
      <c:valAx>
        <c:axId val="11156953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1115680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5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913843264746233"/>
          <c:y val="1.7849264985522827E-2"/>
          <c:w val="0.47843127306450844"/>
          <c:h val="0.9643014700289546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baseline="3000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'рис q26'!$A$1:$A$19</c:f>
              <c:strCache>
                <c:ptCount val="19"/>
                <c:pt idx="0">
                  <c:v>Безопасность для жизни</c:v>
                </c:pt>
                <c:pt idx="1">
                  <c:v>Организация досуга детей и молодежи</c:v>
                </c:pt>
                <c:pt idx="2">
                  <c:v>Чистота и благоустройство территории</c:v>
                </c:pt>
                <c:pt idx="3">
                  <c:v>Доступность и качество Интернета</c:v>
                </c:pt>
                <c:pt idx="4">
                  <c:v>Экологическая обстановка</c:v>
                </c:pt>
                <c:pt idx="5">
                  <c:v>Работа общественного транспорта</c:v>
                </c:pt>
                <c:pt idx="6">
                  <c:v>Социальная инфраструктура</c:v>
                </c:pt>
                <c:pt idx="7">
                  <c:v>Культурная жизнь</c:v>
                </c:pt>
                <c:pt idx="8">
                  <c:v>Транспортная доступность </c:v>
                </c:pt>
                <c:pt idx="9">
                  <c:v>Социальное самочувствие населения </c:v>
                </c:pt>
                <c:pt idx="10">
                  <c:v>Доступность качественного образования</c:v>
                </c:pt>
                <c:pt idx="11">
                  <c:v>Возможность хороших заработков</c:v>
                </c:pt>
                <c:pt idx="12">
                  <c:v>Уровень развития МСП</c:v>
                </c:pt>
                <c:pt idx="13">
                  <c:v>Состояние дорог и тротуаров</c:v>
                </c:pt>
                <c:pt idx="14">
                  <c:v>Возможности трудоустройства </c:v>
                </c:pt>
                <c:pt idx="15">
                  <c:v>Деятельность служб ЖКХ</c:v>
                </c:pt>
                <c:pt idx="16">
                  <c:v>Доступность качественной медицины</c:v>
                </c:pt>
                <c:pt idx="17">
                  <c:v>Доступное жилье</c:v>
                </c:pt>
                <c:pt idx="18">
                  <c:v>Климатические условия</c:v>
                </c:pt>
              </c:strCache>
            </c:strRef>
          </c:cat>
          <c:val>
            <c:numRef>
              <c:f>'рис q26'!$B$1:$B$19</c:f>
              <c:numCache>
                <c:formatCode>0.0</c:formatCode>
                <c:ptCount val="19"/>
                <c:pt idx="0">
                  <c:v>3.56</c:v>
                </c:pt>
                <c:pt idx="1">
                  <c:v>3.2</c:v>
                </c:pt>
                <c:pt idx="2">
                  <c:v>3.15</c:v>
                </c:pt>
                <c:pt idx="3">
                  <c:v>3.11</c:v>
                </c:pt>
                <c:pt idx="4">
                  <c:v>3.07</c:v>
                </c:pt>
                <c:pt idx="5">
                  <c:v>2.9299999999999997</c:v>
                </c:pt>
                <c:pt idx="6">
                  <c:v>2.92</c:v>
                </c:pt>
                <c:pt idx="7">
                  <c:v>2.77</c:v>
                </c:pt>
                <c:pt idx="8">
                  <c:v>2.77</c:v>
                </c:pt>
                <c:pt idx="9">
                  <c:v>2.75</c:v>
                </c:pt>
                <c:pt idx="10">
                  <c:v>2.72</c:v>
                </c:pt>
                <c:pt idx="11">
                  <c:v>2.71</c:v>
                </c:pt>
                <c:pt idx="12">
                  <c:v>2.69</c:v>
                </c:pt>
                <c:pt idx="13">
                  <c:v>2.57</c:v>
                </c:pt>
                <c:pt idx="14">
                  <c:v>2.5499999999999998</c:v>
                </c:pt>
                <c:pt idx="15">
                  <c:v>2.5499999999999998</c:v>
                </c:pt>
                <c:pt idx="16">
                  <c:v>2.48</c:v>
                </c:pt>
                <c:pt idx="17">
                  <c:v>2.3699999999999997</c:v>
                </c:pt>
                <c:pt idx="18">
                  <c:v>2.36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6D-4A9B-BB09-2F3B08BDD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629056"/>
        <c:axId val="111630592"/>
      </c:barChart>
      <c:catAx>
        <c:axId val="11162905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5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11630592"/>
        <c:crosses val="autoZero"/>
        <c:auto val="1"/>
        <c:lblAlgn val="ctr"/>
        <c:lblOffset val="100"/>
        <c:noMultiLvlLbl val="0"/>
      </c:catAx>
      <c:valAx>
        <c:axId val="111630592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one"/>
        <c:crossAx val="1116290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8085434951672035"/>
          <c:y val="2.4444444444444446E-2"/>
          <c:w val="0.51914565048328076"/>
          <c:h val="0.9511111111111111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ИНТЕГРАЛЬ!$A$3:$A$15</c:f>
              <c:strCache>
                <c:ptCount val="13"/>
                <c:pt idx="0">
                  <c:v>Ямальский</c:v>
                </c:pt>
                <c:pt idx="1">
                  <c:v>Ноябрьск</c:v>
                </c:pt>
                <c:pt idx="2">
                  <c:v>Пуровский</c:v>
                </c:pt>
                <c:pt idx="3">
                  <c:v>Губкинский</c:v>
                </c:pt>
                <c:pt idx="4">
                  <c:v>Муравленко</c:v>
                </c:pt>
                <c:pt idx="5">
                  <c:v>Новый Уренгой</c:v>
                </c:pt>
                <c:pt idx="6">
                  <c:v>Салехард</c:v>
                </c:pt>
                <c:pt idx="7">
                  <c:v>Надымский</c:v>
                </c:pt>
                <c:pt idx="8">
                  <c:v>Тазовский</c:v>
                </c:pt>
                <c:pt idx="9">
                  <c:v>Лабытнанги</c:v>
                </c:pt>
                <c:pt idx="10">
                  <c:v>Приуральский</c:v>
                </c:pt>
                <c:pt idx="11">
                  <c:v>Красноселькупский</c:v>
                </c:pt>
                <c:pt idx="12">
                  <c:v>Шурышкарский</c:v>
                </c:pt>
              </c:strCache>
            </c:strRef>
          </c:cat>
          <c:val>
            <c:numRef>
              <c:f>ИНТЕГРАЛЬ!$B$3:$B$15</c:f>
              <c:numCache>
                <c:formatCode>General</c:formatCode>
                <c:ptCount val="13"/>
                <c:pt idx="0">
                  <c:v>0.62000000000000066</c:v>
                </c:pt>
                <c:pt idx="1">
                  <c:v>0.62000000000000066</c:v>
                </c:pt>
                <c:pt idx="2">
                  <c:v>0.61000000000000065</c:v>
                </c:pt>
                <c:pt idx="3">
                  <c:v>0.59</c:v>
                </c:pt>
                <c:pt idx="4">
                  <c:v>0.56999999999999995</c:v>
                </c:pt>
                <c:pt idx="5">
                  <c:v>0.56999999999999995</c:v>
                </c:pt>
                <c:pt idx="6">
                  <c:v>0.56999999999999995</c:v>
                </c:pt>
                <c:pt idx="7">
                  <c:v>0.56000000000000005</c:v>
                </c:pt>
                <c:pt idx="8">
                  <c:v>0.55000000000000004</c:v>
                </c:pt>
                <c:pt idx="9">
                  <c:v>0.55000000000000004</c:v>
                </c:pt>
                <c:pt idx="10">
                  <c:v>0.54</c:v>
                </c:pt>
                <c:pt idx="11">
                  <c:v>0.42000000000000032</c:v>
                </c:pt>
                <c:pt idx="12">
                  <c:v>0.3900000000000004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21-4D34-B4DC-06AA7590AC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684224"/>
        <c:axId val="111694208"/>
      </c:barChart>
      <c:catAx>
        <c:axId val="11168422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11694208"/>
        <c:crosses val="autoZero"/>
        <c:auto val="1"/>
        <c:lblAlgn val="ctr"/>
        <c:lblOffset val="100"/>
        <c:noMultiLvlLbl val="0"/>
      </c:catAx>
      <c:valAx>
        <c:axId val="1116942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1116842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1582513255186513"/>
          <c:y val="2.3284892238826446E-2"/>
          <c:w val="0.45084160893945063"/>
          <c:h val="0.95343021552234708"/>
        </c:manualLayout>
      </c:layout>
      <c:barChart>
        <c:barDir val="bar"/>
        <c:grouping val="cluster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0-BA79-4E0B-8207-D54C578276AC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1-BA79-4E0B-8207-D54C578276AC}"/>
              </c:ext>
            </c:extLst>
          </c:dPt>
          <c:dPt>
            <c:idx val="2"/>
            <c:invertIfNegative val="0"/>
            <c:bubble3D val="0"/>
            <c:spPr>
              <a:solidFill>
                <a:srgbClr val="EA5F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2-BA79-4E0B-8207-D54C578276AC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3-BA79-4E0B-8207-D54C578276AC}"/>
              </c:ext>
            </c:extLst>
          </c:dPt>
          <c:dPt>
            <c:idx val="4"/>
            <c:invertIfNegative val="0"/>
            <c:bubble3D val="0"/>
            <c:spPr>
              <a:solidFill>
                <a:srgbClr val="00CC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4-BA79-4E0B-8207-D54C578276AC}"/>
              </c:ext>
            </c:extLst>
          </c:dPt>
          <c:dPt>
            <c:idx val="5"/>
            <c:invertIfNegative val="0"/>
            <c:bubble3D val="0"/>
            <c:spPr>
              <a:solidFill>
                <a:srgbClr val="00CC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5-BA79-4E0B-8207-D54C578276AC}"/>
              </c:ext>
            </c:extLst>
          </c:dPt>
          <c:dPt>
            <c:idx val="6"/>
            <c:invertIfNegative val="0"/>
            <c:bubble3D val="0"/>
            <c:spPr>
              <a:solidFill>
                <a:srgbClr val="00CC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6-BA79-4E0B-8207-D54C578276AC}"/>
              </c:ext>
            </c:extLst>
          </c:dPt>
          <c:dPt>
            <c:idx val="7"/>
            <c:invertIfNegative val="0"/>
            <c:bubble3D val="0"/>
            <c:spPr>
              <a:solidFill>
                <a:srgbClr val="00808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7-BA79-4E0B-8207-D54C578276AC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8-BA79-4E0B-8207-D54C578276AC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9-BA79-4E0B-8207-D54C578276AC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A-BA79-4E0B-8207-D54C578276AC}"/>
              </c:ext>
            </c:extLst>
          </c:dPt>
          <c:dPt>
            <c:idx val="11"/>
            <c:invertIfNegative val="0"/>
            <c:bubble3D val="0"/>
            <c:spPr>
              <a:solidFill>
                <a:srgbClr val="9966FF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B-BA79-4E0B-8207-D54C578276AC}"/>
              </c:ext>
            </c:extLst>
          </c:dPt>
          <c:dPt>
            <c:idx val="12"/>
            <c:invertIfNegative val="0"/>
            <c:bubble3D val="0"/>
            <c:spPr>
              <a:solidFill>
                <a:srgbClr val="80008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C-BA79-4E0B-8207-D54C578276A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79-4E0B-8207-D54C578276A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79-4E0B-8207-D54C578276A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79-4E0B-8207-D54C578276A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79-4E0B-8207-D54C578276A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4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79-4E0B-8207-D54C578276A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79-4E0B-8207-D54C578276A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79-4E0B-8207-D54C578276A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79-4E0B-8207-D54C578276A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A79-4E0B-8207-D54C578276A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7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A79-4E0B-8207-D54C578276AC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A79-4E0B-8207-D54C578276AC}"/>
                </c:ext>
              </c:extLst>
            </c:dLbl>
            <c:dLbl>
              <c:idx val="12"/>
              <c:layout>
                <c:manualLayout>
                  <c:x val="-6.3564663112763084E-2"/>
                  <c:y val="1.7497815835138406E-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A79-4E0B-8207-D54C578276AC}"/>
                </c:ext>
              </c:extLst>
            </c:dLbl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'Интегр оценка'!$A$21:$A$33</c:f>
              <c:strCache>
                <c:ptCount val="13"/>
                <c:pt idx="0">
                  <c:v>Ноябрьск</c:v>
                </c:pt>
                <c:pt idx="1">
                  <c:v>Ямальский</c:v>
                </c:pt>
                <c:pt idx="2">
                  <c:v>Пуровский</c:v>
                </c:pt>
                <c:pt idx="3">
                  <c:v>Губкинский</c:v>
                </c:pt>
                <c:pt idx="4">
                  <c:v>Муравленко</c:v>
                </c:pt>
                <c:pt idx="5">
                  <c:v>Новый Уренгой</c:v>
                </c:pt>
                <c:pt idx="6">
                  <c:v>Салехард</c:v>
                </c:pt>
                <c:pt idx="7">
                  <c:v>Надымский</c:v>
                </c:pt>
                <c:pt idx="8">
                  <c:v>Тазовский</c:v>
                </c:pt>
                <c:pt idx="9">
                  <c:v>Лабытнанги</c:v>
                </c:pt>
                <c:pt idx="10">
                  <c:v>Приуральский</c:v>
                </c:pt>
                <c:pt idx="11">
                  <c:v>Красноселькупский</c:v>
                </c:pt>
                <c:pt idx="12">
                  <c:v>Шурышкарский</c:v>
                </c:pt>
              </c:strCache>
            </c:strRef>
          </c:cat>
          <c:val>
            <c:numRef>
              <c:f>'Интегр оценка'!$B$21:$B$33</c:f>
              <c:numCache>
                <c:formatCode>General</c:formatCode>
                <c:ptCount val="13"/>
                <c:pt idx="0">
                  <c:v>9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5</c:v>
                </c:pt>
                <c:pt idx="8">
                  <c:v>4</c:v>
                </c:pt>
                <c:pt idx="9">
                  <c:v>4</c:v>
                </c:pt>
                <c:pt idx="10">
                  <c:v>3</c:v>
                </c:pt>
                <c:pt idx="11">
                  <c:v>2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A79-4E0B-8207-D54C578276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240128"/>
        <c:axId val="112241664"/>
      </c:barChart>
      <c:catAx>
        <c:axId val="11224012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112241664"/>
        <c:crosses val="autoZero"/>
        <c:auto val="1"/>
        <c:lblAlgn val="ctr"/>
        <c:lblOffset val="100"/>
        <c:noMultiLvlLbl val="0"/>
      </c:catAx>
      <c:valAx>
        <c:axId val="11224166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1122401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38A87-1C67-4EF3-9699-7143D7D9A129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5E602-7A6B-4BAA-9080-2A490853AF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75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5E602-7A6B-4BAA-9080-2A490853AF8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5E602-7A6B-4BAA-9080-2A490853AF8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3B3A-4963-4AF3-B1FE-AB9DD6ED0A20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BF0D-3B44-4C21-9596-600DDEA72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E9E7-42D5-4E86-AC5E-55507108DA1E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BF0D-3B44-4C21-9596-600DDEA72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F40E-2F98-4E0E-9C9D-868BFF8D299A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BF0D-3B44-4C21-9596-600DDEA72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3CB8-A435-400F-B723-DE78B6B1CEAC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BF0D-3B44-4C21-9596-600DDEA72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4E9F-06A1-4C12-8CAD-2C025977ECD1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BF0D-3B44-4C21-9596-600DDEA72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8A18-302F-48D3-9300-5DED51B9591F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BF0D-3B44-4C21-9596-600DDEA72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9C5A-6EC5-4791-8994-7088E4CB7C0F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BF0D-3B44-4C21-9596-600DDEA72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9AA4-03E7-4B53-8C85-DCB7AC2D14A0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BF0D-3B44-4C21-9596-600DDEA72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C727-7A48-4E87-9B95-EFD247B09B04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BF0D-3B44-4C21-9596-600DDEA72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9606-814D-4B03-8A0E-F119B0393A47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BF0D-3B44-4C21-9596-600DDEA72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E21E-1BE8-47A3-B96B-9A2215AA3A00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BF0D-3B44-4C21-9596-600DDEA72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9AA46-8A9E-45F4-A4E0-96E5A48FE0A6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EBF0D-3B44-4C21-9596-600DDEA72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5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5.jpe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5.jpe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5.jpeg"/><Relationship Id="rId7" Type="http://schemas.openxmlformats.org/officeDocument/2006/relationships/image" Target="../media/image4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51.png"/><Relationship Id="rId3" Type="http://schemas.openxmlformats.org/officeDocument/2006/relationships/image" Target="../media/image5.jpeg"/><Relationship Id="rId7" Type="http://schemas.openxmlformats.org/officeDocument/2006/relationships/image" Target="../media/image28.jpeg"/><Relationship Id="rId12" Type="http://schemas.openxmlformats.org/officeDocument/2006/relationships/image" Target="../media/image5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49.jpeg"/><Relationship Id="rId5" Type="http://schemas.openxmlformats.org/officeDocument/2006/relationships/image" Target="../media/image20.jpeg"/><Relationship Id="rId10" Type="http://schemas.openxmlformats.org/officeDocument/2006/relationships/image" Target="../media/image41.jpeg"/><Relationship Id="rId4" Type="http://schemas.openxmlformats.org/officeDocument/2006/relationships/chart" Target="../charts/chart4.xml"/><Relationship Id="rId9" Type="http://schemas.openxmlformats.org/officeDocument/2006/relationships/image" Target="../media/image35.jpeg"/><Relationship Id="rId1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5.jpe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svg"/><Relationship Id="rId18" Type="http://schemas.openxmlformats.org/officeDocument/2006/relationships/image" Target="../media/image66.png"/><Relationship Id="rId3" Type="http://schemas.openxmlformats.org/officeDocument/2006/relationships/image" Target="../media/image5.jpeg"/><Relationship Id="rId21" Type="http://schemas.openxmlformats.org/officeDocument/2006/relationships/image" Target="../media/image69.svg"/><Relationship Id="rId7" Type="http://schemas.openxmlformats.org/officeDocument/2006/relationships/image" Target="../media/image55.svg"/><Relationship Id="rId12" Type="http://schemas.openxmlformats.org/officeDocument/2006/relationships/image" Target="../media/image60.png"/><Relationship Id="rId17" Type="http://schemas.openxmlformats.org/officeDocument/2006/relationships/image" Target="../media/image65.svg"/><Relationship Id="rId2" Type="http://schemas.openxmlformats.org/officeDocument/2006/relationships/image" Target="../media/image15.jpeg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svg"/><Relationship Id="rId5" Type="http://schemas.openxmlformats.org/officeDocument/2006/relationships/image" Target="../media/image53.png"/><Relationship Id="rId15" Type="http://schemas.openxmlformats.org/officeDocument/2006/relationships/image" Target="../media/image63.svg"/><Relationship Id="rId10" Type="http://schemas.openxmlformats.org/officeDocument/2006/relationships/image" Target="../media/image58.png"/><Relationship Id="rId19" Type="http://schemas.openxmlformats.org/officeDocument/2006/relationships/image" Target="../media/image67.svg"/><Relationship Id="rId4" Type="http://schemas.openxmlformats.org/officeDocument/2006/relationships/image" Target="../media/image52.png"/><Relationship Id="rId9" Type="http://schemas.openxmlformats.org/officeDocument/2006/relationships/image" Target="../media/image57.svg"/><Relationship Id="rId1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4.png"/><Relationship Id="rId4" Type="http://schemas.openxmlformats.org/officeDocument/2006/relationships/chart" Target="../charts/chart1.xm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.jpeg"/><Relationship Id="rId7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5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5.jpeg"/><Relationship Id="rId4" Type="http://schemas.openxmlformats.org/officeDocument/2006/relationships/image" Target="../media/image18.jpe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jpeg"/><Relationship Id="rId7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Голубая полос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849388"/>
          </a:xfrm>
          <a:prstGeom prst="rect">
            <a:avLst/>
          </a:prstGeom>
        </p:spPr>
      </p:pic>
      <p:pic>
        <p:nvPicPr>
          <p:cNvPr id="5" name="Рисунок 4" descr="zozh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10863"/>
            <a:ext cx="9144000" cy="36041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21196"/>
            <a:ext cx="8134672" cy="1705372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СОЦИОЛОГИЧЕСКОГО ИССЛЕДОВАНИЯ 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«АКТУАЛЬНАЯ ОЦЕНКА ПОЛОЖЕНИЯ МОЛОДЁЖИ 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ЯМАЛО-НЕНЕЦКОМ АВТОНОМНОМ ОКРУГЕ»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121196"/>
            <a:ext cx="3960440" cy="648072"/>
          </a:xfrm>
        </p:spPr>
        <p:txBody>
          <a:bodyPr>
            <a:noAutofit/>
          </a:bodyPr>
          <a:lstStyle/>
          <a:p>
            <a:pPr algn="r">
              <a:lnSpc>
                <a:spcPct val="80000"/>
              </a:lnSpc>
            </a:pPr>
            <a:r>
              <a:rPr lang="ru-RU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заказу департамента по науке и инновациям </a:t>
            </a:r>
          </a:p>
          <a:p>
            <a:pPr algn="r">
              <a:lnSpc>
                <a:spcPct val="80000"/>
              </a:lnSpc>
            </a:pPr>
            <a:r>
              <a:rPr lang="ru-RU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ЯНАО, департамента молодежной </a:t>
            </a:r>
          </a:p>
          <a:p>
            <a:pPr algn="r">
              <a:lnSpc>
                <a:spcPct val="80000"/>
              </a:lnSpc>
            </a:pPr>
            <a:r>
              <a:rPr lang="ru-RU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политики и туризма ЯНАО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317968"/>
            <a:ext cx="1815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Салехард 2018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3"/>
            <a:ext cx="7647067" cy="57150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98" y="-1"/>
            <a:ext cx="7647067" cy="5715001"/>
          </a:xfrm>
          <a:prstGeom prst="rect">
            <a:avLst/>
          </a:prstGeom>
        </p:spPr>
      </p:pic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5305772"/>
            <a:ext cx="395536" cy="409228"/>
          </a:xfrm>
        </p:spPr>
        <p:txBody>
          <a:bodyPr/>
          <a:lstStyle/>
          <a:p>
            <a:pPr algn="ctr"/>
            <a:fld id="{EC2EBF0D-3B44-4C21-9596-600DDEA72085}" type="slidenum">
              <a:rPr lang="ru-RU" sz="1400" smtClean="0">
                <a:solidFill>
                  <a:srgbClr val="003399"/>
                </a:solidFill>
              </a:rPr>
              <a:pPr algn="ctr"/>
              <a:t>10</a:t>
            </a:fld>
            <a:endParaRPr lang="ru-RU" sz="1400" dirty="0">
              <a:solidFill>
                <a:srgbClr val="003399"/>
              </a:solidFill>
            </a:endParaRPr>
          </a:p>
        </p:txBody>
      </p:sp>
      <p:pic>
        <p:nvPicPr>
          <p:cNvPr id="6" name="Рисунок 5" descr="Голубая полос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2371700" y="2371700"/>
            <a:ext cx="5715000" cy="9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911356" y="2585365"/>
            <a:ext cx="2839111" cy="729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60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ПОТРЕБИТЕЛЬСКОЕ </a:t>
            </a:r>
          </a:p>
          <a:p>
            <a:pPr algn="ctr">
              <a:lnSpc>
                <a:spcPct val="860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ПОВЕДЕНИЕ</a:t>
            </a:r>
          </a:p>
        </p:txBody>
      </p:sp>
      <p:pic>
        <p:nvPicPr>
          <p:cNvPr id="13" name="Рисунок 12" descr="МАТ ПОЛОЖЕНИ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265212"/>
            <a:ext cx="1368152" cy="136815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915816" y="563260"/>
            <a:ext cx="4608512" cy="854080"/>
          </a:xfrm>
          <a:prstGeom prst="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fontAlgn="b">
              <a:lnSpc>
                <a:spcPct val="110000"/>
              </a:lnSpc>
            </a:pPr>
            <a:r>
              <a:rPr lang="ru-RU" sz="15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56,9% </a:t>
            </a:r>
            <a:r>
              <a:rPr lang="ru-RU" sz="1500" dirty="0">
                <a:solidFill>
                  <a:srgbClr val="CC6600"/>
                </a:solidFill>
              </a:rPr>
              <a:t>МОЛОДЫХ ЛЮДЕЙ В ЦЕЛОМ </a:t>
            </a:r>
          </a:p>
          <a:p>
            <a:pPr fontAlgn="b">
              <a:lnSpc>
                <a:spcPct val="110000"/>
              </a:lnSpc>
            </a:pPr>
            <a:r>
              <a:rPr lang="ru-RU" sz="1500" dirty="0">
                <a:solidFill>
                  <a:srgbClr val="CC6600"/>
                </a:solidFill>
              </a:rPr>
              <a:t>УДОВЛЕТВОРЕНЫ СВОИМ МАТЕРИАЛЬНЫМ ПОЛОЖЕНИЕМ В НАСТОЯЩЕЕ ВРЕМЯ</a:t>
            </a:r>
          </a:p>
        </p:txBody>
      </p:sp>
      <p:pic>
        <p:nvPicPr>
          <p:cNvPr id="15" name="Рисунок 14" descr="Потребительство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1640" y="2939524"/>
            <a:ext cx="1372713" cy="1368152"/>
          </a:xfrm>
          <a:prstGeom prst="rect">
            <a:avLst/>
          </a:prstGeom>
        </p:spPr>
      </p:pic>
      <p:pic>
        <p:nvPicPr>
          <p:cNvPr id="19" name="Рисунок 18" descr="Потребительство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31640" y="1345332"/>
            <a:ext cx="1368152" cy="136815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55776" y="3001516"/>
            <a:ext cx="5688632" cy="854080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ru-RU" sz="1500" b="1" cap="all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44,1% </a:t>
            </a:r>
            <a:r>
              <a:rPr lang="ru-RU" sz="1500" cap="all" dirty="0">
                <a:solidFill>
                  <a:srgbClr val="CC0000"/>
                </a:solidFill>
              </a:rPr>
              <a:t>ПРЕДСТАВИТЕЛЕЙ МОЛОДЕЖИ УСТРАИВАЕТ УРОВЕНЬ ОБЕСПЕЧЕННОСТИ НАСЕЛЕННЫХ ПУНКТОВ, ГДЕ ОНИ ПРОЖИВАЮТ, ОБЪЕКТАМИ ТОРГОВЛИ И ОБЩЕСТВЕННОГО ПИТАНИЯ</a:t>
            </a:r>
            <a:endParaRPr lang="ru-RU" sz="1500" dirty="0">
              <a:solidFill>
                <a:srgbClr val="CC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1849388"/>
            <a:ext cx="5688632" cy="784830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1500" b="1" cap="al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54,5% </a:t>
            </a:r>
            <a:r>
              <a:rPr lang="ru-RU" sz="1500" cap="all" dirty="0">
                <a:solidFill>
                  <a:srgbClr val="7030A0"/>
                </a:solidFill>
              </a:rPr>
              <a:t>ЖИТЕЛЕЙ ЯНАО 14-30 ЛЕТ УДОВЛЕТВОРЕНЫ УРОВНЕМ ОБЕСПЕЧЕННОСТИ СВОИХ НАСЕЛЕННЫХ ПУНКТОВ ДОСУГОВЫМИ ОБЪЕКТАМИ И УЧРЕЖДЕНИЯМИ КУЛЬТУРЫ</a:t>
            </a:r>
          </a:p>
        </p:txBody>
      </p:sp>
      <p:pic>
        <p:nvPicPr>
          <p:cNvPr id="20" name="Рисунок 19" descr="бЛАГОТВОРИТЕЛЬНОСТЬ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8304" y="4081636"/>
            <a:ext cx="1368152" cy="136815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835696" y="4441676"/>
            <a:ext cx="5616624" cy="784830"/>
          </a:xfrm>
          <a:prstGeom prst="rect">
            <a:avLst/>
          </a:prstGeom>
          <a:solidFill>
            <a:srgbClr val="CCFFFF">
              <a:alpha val="69804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57,1% </a:t>
            </a:r>
            <a:r>
              <a:rPr lang="ru-RU" sz="1500" dirty="0">
                <a:solidFill>
                  <a:srgbClr val="006666"/>
                </a:solidFill>
              </a:rPr>
              <a:t>МОЛОДЫХ ЖИТЕЛЕЙ ЯНАО ГОТОВЫ К УЧАСТИЮ </a:t>
            </a:r>
            <a:br>
              <a:rPr lang="ru-RU" sz="1500" dirty="0">
                <a:solidFill>
                  <a:srgbClr val="006666"/>
                </a:solidFill>
              </a:rPr>
            </a:br>
            <a:r>
              <a:rPr lang="ru-RU" sz="1500" dirty="0">
                <a:solidFill>
                  <a:srgbClr val="006666"/>
                </a:solidFill>
              </a:rPr>
              <a:t>В БЛАГОТВОРИТЕЛЬНОЙ ДЕЯТЕЛЬНОСТИ НА ТЕРРИТОРИИ </a:t>
            </a:r>
            <a:br>
              <a:rPr lang="ru-RU" sz="1500" dirty="0">
                <a:solidFill>
                  <a:srgbClr val="006666"/>
                </a:solidFill>
              </a:rPr>
            </a:br>
            <a:r>
              <a:rPr lang="ru-RU" sz="1500" dirty="0">
                <a:solidFill>
                  <a:srgbClr val="006666"/>
                </a:solidFill>
              </a:rPr>
              <a:t>АВТОНОМНОГО ОКРУГА</a:t>
            </a:r>
            <a:endParaRPr lang="ru-RU" sz="1500" cap="all" dirty="0">
              <a:solidFill>
                <a:srgbClr val="006666"/>
              </a:solidFill>
            </a:endParaRPr>
          </a:p>
        </p:txBody>
      </p:sp>
      <p:pic>
        <p:nvPicPr>
          <p:cNvPr id="17" name="Рисунок 16" descr="lifestream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504" y="121196"/>
            <a:ext cx="769268" cy="7692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647067" cy="57150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98" y="-1"/>
            <a:ext cx="7647067" cy="5715001"/>
          </a:xfrm>
          <a:prstGeom prst="rect">
            <a:avLst/>
          </a:prstGeom>
        </p:spPr>
      </p:pic>
      <p:pic>
        <p:nvPicPr>
          <p:cNvPr id="30" name="Рисунок 29" descr="ВЫБОР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4081636"/>
            <a:ext cx="1201078" cy="1198914"/>
          </a:xfrm>
          <a:prstGeom prst="rect">
            <a:avLst/>
          </a:prstGeom>
        </p:spPr>
      </p:pic>
      <p:pic>
        <p:nvPicPr>
          <p:cNvPr id="26" name="Рисунок 25" descr="Голубая полос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2371700" y="2371700"/>
            <a:ext cx="5715000" cy="971600"/>
          </a:xfrm>
          <a:prstGeom prst="rect">
            <a:avLst/>
          </a:prstGeom>
        </p:spPr>
      </p:pic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5305772"/>
            <a:ext cx="395536" cy="409228"/>
          </a:xfrm>
        </p:spPr>
        <p:txBody>
          <a:bodyPr/>
          <a:lstStyle/>
          <a:p>
            <a:pPr algn="ctr"/>
            <a:fld id="{EC2EBF0D-3B44-4C21-9596-600DDEA72085}" type="slidenum">
              <a:rPr lang="ru-RU" sz="1400" smtClean="0">
                <a:solidFill>
                  <a:srgbClr val="003399"/>
                </a:solidFill>
              </a:rPr>
              <a:pPr algn="ctr"/>
              <a:t>11</a:t>
            </a:fld>
            <a:endParaRPr lang="ru-RU" sz="1400" dirty="0">
              <a:solidFill>
                <a:srgbClr val="003399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-1794352" y="2442523"/>
            <a:ext cx="4605107" cy="722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ОБЩЕСТВЕННАЯ ДЕЯТЕЛЬНОСТЬ </a:t>
            </a:r>
          </a:p>
          <a:p>
            <a:pPr algn="ctr">
              <a:lnSpc>
                <a:spcPct val="850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ВОЛОНТЕРСТВО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699792" y="3649588"/>
            <a:ext cx="4608512" cy="553998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fontAlgn="b"/>
            <a:r>
              <a:rPr lang="ru-RU" sz="1500" b="1" spc="-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64,1% </a:t>
            </a:r>
            <a:r>
              <a:rPr lang="ru-RU" sz="1500" spc="-10" dirty="0">
                <a:solidFill>
                  <a:srgbClr val="FF0000"/>
                </a:solidFill>
              </a:rPr>
              <a:t>ПРЕДСТАВИТЕЛЕЙ МОЛОДЕЖИ ЯНАО </a:t>
            </a:r>
            <a:br>
              <a:rPr lang="ru-RU" sz="1500" spc="-10" dirty="0">
                <a:solidFill>
                  <a:srgbClr val="FF0000"/>
                </a:solidFill>
              </a:rPr>
            </a:br>
            <a:r>
              <a:rPr lang="ru-RU" sz="1500" spc="-10" dirty="0">
                <a:solidFill>
                  <a:srgbClr val="FF0000"/>
                </a:solidFill>
              </a:rPr>
              <a:t>СЧИТАЮТ СЕБЯ ПАТРИОТАМИ РОССИИ</a:t>
            </a:r>
          </a:p>
        </p:txBody>
      </p:sp>
      <p:pic>
        <p:nvPicPr>
          <p:cNvPr id="22" name="Рисунок 21" descr="Волонтерств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93204"/>
            <a:ext cx="1224541" cy="12241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47864" y="265212"/>
            <a:ext cx="4464496" cy="553998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1500" b="1" cap="all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41,2% </a:t>
            </a:r>
            <a:r>
              <a:rPr lang="ru-RU" sz="1500" cap="all" dirty="0">
                <a:solidFill>
                  <a:srgbClr val="000099"/>
                </a:solidFill>
              </a:rPr>
              <a:t>МОЛОДЫХ ЛЮДЕЙ ЯНАО СОСТОЯТ </a:t>
            </a:r>
            <a:br>
              <a:rPr lang="ru-RU" sz="1500" cap="all" dirty="0">
                <a:solidFill>
                  <a:srgbClr val="000099"/>
                </a:solidFill>
              </a:rPr>
            </a:br>
            <a:r>
              <a:rPr lang="ru-RU" sz="1500" cap="all" dirty="0">
                <a:solidFill>
                  <a:srgbClr val="000099"/>
                </a:solidFill>
              </a:rPr>
              <a:t>В РАЗЛИЧНЫХ ОБЩЕСТВЕННЫХ ОРГАНИЗАЦИЯХ</a:t>
            </a:r>
            <a:endParaRPr lang="ru-RU" sz="1500" dirty="0">
              <a:solidFill>
                <a:srgbClr val="000099"/>
              </a:solidFill>
            </a:endParaRPr>
          </a:p>
        </p:txBody>
      </p:sp>
      <p:pic>
        <p:nvPicPr>
          <p:cNvPr id="24" name="Рисунок 23" descr="Волонтерство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193204"/>
            <a:ext cx="1224136" cy="122413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051720" y="1033200"/>
            <a:ext cx="3816424" cy="553998"/>
          </a:xfrm>
          <a:prstGeom prst="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r" fontAlgn="b"/>
            <a:r>
              <a:rPr lang="ru-RU" sz="15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50,9%  </a:t>
            </a:r>
            <a:r>
              <a:rPr lang="ru-RU" sz="1500" dirty="0">
                <a:solidFill>
                  <a:srgbClr val="008000"/>
                </a:solidFill>
              </a:rPr>
              <a:t>ЮНОШЕЙ И ДЕВУШЕК ИМЕЮТ </a:t>
            </a:r>
          </a:p>
          <a:p>
            <a:pPr algn="r" fontAlgn="b"/>
            <a:r>
              <a:rPr lang="ru-RU" sz="1500" dirty="0">
                <a:solidFill>
                  <a:srgbClr val="008000"/>
                </a:solidFill>
              </a:rPr>
              <a:t>ОПЫТ ВОЛОНТЕРСКОЙ ДЕЯТЕЛЬНОСТИ</a:t>
            </a:r>
            <a:endParaRPr lang="ru-RU" sz="1500" spc="-20" dirty="0">
              <a:solidFill>
                <a:srgbClr val="008000"/>
              </a:solidFill>
            </a:endParaRPr>
          </a:p>
        </p:txBody>
      </p:sp>
      <p:pic>
        <p:nvPicPr>
          <p:cNvPr id="25" name="Рисунок 24" descr="КЛУБ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985292"/>
            <a:ext cx="1224136" cy="12299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15616" y="1799446"/>
            <a:ext cx="5184576" cy="553998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fontAlgn="b"/>
            <a:r>
              <a:rPr lang="ru-RU" sz="15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44,3% </a:t>
            </a:r>
            <a:r>
              <a:rPr lang="ru-RU" sz="1500" dirty="0">
                <a:solidFill>
                  <a:srgbClr val="CC6600"/>
                </a:solidFill>
              </a:rPr>
              <a:t>ИМЕЮТ ОПЫТ УЧАСТИЯ В РАЗЛИЧНЫХ КЛУБНЫХ ФОРМИРОВАНИЯХ СВОИХ ГОРОДОВ (РАЙОНОВ)</a:t>
            </a:r>
          </a:p>
        </p:txBody>
      </p:sp>
      <p:pic>
        <p:nvPicPr>
          <p:cNvPr id="27" name="Рисунок 26" descr="ПАТРИОТ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8344" y="1777380"/>
            <a:ext cx="1226635" cy="122413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15616" y="2584614"/>
            <a:ext cx="6696744" cy="848950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ru-RU" sz="1500" b="1" cap="al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61,5% </a:t>
            </a:r>
            <a:r>
              <a:rPr lang="ru-RU" sz="1500" cap="all" dirty="0">
                <a:solidFill>
                  <a:srgbClr val="7030A0"/>
                </a:solidFill>
              </a:rPr>
              <a:t>МОЛОДЕЖИ ИНФОРМИРОВАНЫ О ПРОЕКТАХ ПАТРИОТИЧЕСКОЙ НАПРАВЛЕННОСТИ, РЕАЛИЗУЕМЫХ НА ТЕРРИТОРИИ ЯНАО</a:t>
            </a:r>
          </a:p>
          <a:p>
            <a:pPr algn="ctr">
              <a:spcAft>
                <a:spcPts val="600"/>
              </a:spcAft>
            </a:pPr>
            <a:r>
              <a:rPr lang="ru-RU" sz="1500" b="1" cap="al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36,9% </a:t>
            </a:r>
            <a:r>
              <a:rPr lang="ru-RU" sz="1500" cap="all" dirty="0">
                <a:solidFill>
                  <a:srgbClr val="7030A0"/>
                </a:solidFill>
              </a:rPr>
              <a:t>ИМЕЮТ ОПЫТ УЧАСТИЯ В ТАКИХ ПРОЕКТАХ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4441676"/>
            <a:ext cx="6552728" cy="1079783"/>
          </a:xfrm>
          <a:prstGeom prst="rect">
            <a:avLst/>
          </a:prstGeom>
          <a:solidFill>
            <a:srgbClr val="CCFFFF">
              <a:alpha val="69804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72000" algn="r">
              <a:spcAft>
                <a:spcPts val="500"/>
              </a:spcAft>
            </a:pPr>
            <a:r>
              <a:rPr lang="ru-RU" sz="15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70,5% </a:t>
            </a:r>
            <a:r>
              <a:rPr lang="ru-RU" sz="1500" dirty="0">
                <a:solidFill>
                  <a:srgbClr val="006666"/>
                </a:solidFill>
              </a:rPr>
              <a:t>ИМЕЮТ ОПЫТ УЧАСТИЯ В ГОЛОСОВАНИИ НА ВЫБОРАХ ДЕПУТАТОВ </a:t>
            </a:r>
            <a:br>
              <a:rPr lang="ru-RU" sz="1500" dirty="0">
                <a:solidFill>
                  <a:srgbClr val="006666"/>
                </a:solidFill>
              </a:rPr>
            </a:br>
            <a:r>
              <a:rPr lang="ru-RU" sz="1500" dirty="0">
                <a:solidFill>
                  <a:srgbClr val="006666"/>
                </a:solidFill>
              </a:rPr>
              <a:t>И ДОЛЖНОСТНЫХ ЛИЦ РАЗЛИЧНОГО УРОВНЯ</a:t>
            </a:r>
            <a:endParaRPr lang="en-US" sz="1500" dirty="0">
              <a:solidFill>
                <a:srgbClr val="006666"/>
              </a:solidFill>
            </a:endParaRPr>
          </a:p>
          <a:p>
            <a:pPr marL="72000" algn="r"/>
            <a:r>
              <a:rPr lang="ru-RU" sz="1500" b="1" cap="all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51,0% </a:t>
            </a:r>
            <a:r>
              <a:rPr lang="ru-RU" sz="1500" cap="all" dirty="0">
                <a:solidFill>
                  <a:srgbClr val="006666"/>
                </a:solidFill>
              </a:rPr>
              <a:t>НЕ БУДУТ ПРИНИМАТЬ УЧАСТИЕ В АКЦИЯХ ПРОТЕСТА, </a:t>
            </a:r>
            <a:br>
              <a:rPr lang="ru-RU" sz="1500" cap="all" dirty="0">
                <a:solidFill>
                  <a:srgbClr val="006666"/>
                </a:solidFill>
              </a:rPr>
            </a:br>
            <a:r>
              <a:rPr lang="ru-RU" sz="1500" cap="all" dirty="0">
                <a:solidFill>
                  <a:srgbClr val="006666"/>
                </a:solidFill>
              </a:rPr>
              <a:t>ЕСЛИ ОНИ СОСТОЯТСЯ В ИХ НАСЕЛЕННЫХ ПУНКТАХ</a:t>
            </a:r>
          </a:p>
        </p:txBody>
      </p:sp>
      <p:pic>
        <p:nvPicPr>
          <p:cNvPr id="23" name="Рисунок 22" descr="Патриоты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982590">
            <a:off x="6522641" y="3138406"/>
            <a:ext cx="2630507" cy="129475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1" y="0"/>
            <a:ext cx="7647067" cy="5715001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0" y="0"/>
            <a:ext cx="971600" cy="5715000"/>
            <a:chOff x="0" y="0"/>
            <a:chExt cx="971600" cy="5715000"/>
          </a:xfrm>
        </p:grpSpPr>
        <p:pic>
          <p:nvPicPr>
            <p:cNvPr id="6" name="Рисунок 5" descr="Голубая полоска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2371700" y="2371700"/>
              <a:ext cx="5715000" cy="971600"/>
            </a:xfrm>
            <a:prstGeom prst="rect">
              <a:avLst/>
            </a:prstGeom>
          </p:spPr>
        </p:pic>
        <p:pic>
          <p:nvPicPr>
            <p:cNvPr id="18" name="Рисунок 17" descr="lifestream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504" y="121196"/>
              <a:ext cx="769268" cy="769268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98" y="-1"/>
            <a:ext cx="7647067" cy="5715001"/>
          </a:xfrm>
          <a:prstGeom prst="rect">
            <a:avLst/>
          </a:prstGeom>
        </p:spPr>
      </p:pic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5305772"/>
            <a:ext cx="395536" cy="409228"/>
          </a:xfrm>
        </p:spPr>
        <p:txBody>
          <a:bodyPr/>
          <a:lstStyle/>
          <a:p>
            <a:pPr algn="ctr"/>
            <a:fld id="{EC2EBF0D-3B44-4C21-9596-600DDEA72085}" type="slidenum">
              <a:rPr lang="ru-RU" sz="1400" smtClean="0">
                <a:solidFill>
                  <a:srgbClr val="003399"/>
                </a:solidFill>
              </a:rPr>
              <a:pPr algn="ctr"/>
              <a:t>12</a:t>
            </a:fld>
            <a:endParaRPr lang="ru-RU" sz="1400" dirty="0">
              <a:solidFill>
                <a:srgbClr val="0033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1493313" y="2883247"/>
            <a:ext cx="40030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СЕМЕЙНЫЕ ЦЕННОСТИ</a:t>
            </a:r>
          </a:p>
        </p:txBody>
      </p:sp>
      <p:pic>
        <p:nvPicPr>
          <p:cNvPr id="13" name="Рисунок 12" descr="БРА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412521"/>
            <a:ext cx="1656184" cy="165289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843808" y="625252"/>
            <a:ext cx="5760640" cy="854080"/>
          </a:xfrm>
          <a:prstGeom prst="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r" fontAlgn="b">
              <a:lnSpc>
                <a:spcPct val="110000"/>
              </a:lnSpc>
            </a:pPr>
            <a:r>
              <a:rPr lang="ru-RU" sz="15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58,9% </a:t>
            </a:r>
            <a:r>
              <a:rPr lang="ru-RU" sz="1500" dirty="0">
                <a:solidFill>
                  <a:srgbClr val="008000"/>
                </a:solidFill>
              </a:rPr>
              <a:t>ПРЕДСТАВИТЕЛЕЙ  </a:t>
            </a:r>
            <a:br>
              <a:rPr lang="ru-RU" sz="1500" dirty="0">
                <a:solidFill>
                  <a:srgbClr val="008000"/>
                </a:solidFill>
              </a:rPr>
            </a:br>
            <a:r>
              <a:rPr lang="ru-RU" sz="1500" dirty="0">
                <a:solidFill>
                  <a:srgbClr val="008000"/>
                </a:solidFill>
              </a:rPr>
              <a:t>МОЛОДЕЖИ ЯМАЛО-НЕНЕЦКОГО АВТОНОМНОГО ОКРУГА ОДОБРЯЮТ  ОФИЦИАЛЬНУЮ РЕГИСТРАЦИЮ БРАКА</a:t>
            </a:r>
          </a:p>
        </p:txBody>
      </p:sp>
      <p:pic>
        <p:nvPicPr>
          <p:cNvPr id="15" name="Рисунок 14" descr="1ДЕТСКИЙ САД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1993404"/>
            <a:ext cx="1657959" cy="16561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31640" y="2545368"/>
            <a:ext cx="5760640" cy="600164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500" b="1" cap="all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79,9% </a:t>
            </a:r>
            <a:r>
              <a:rPr lang="ru-RU" sz="1500" cap="all" dirty="0">
                <a:solidFill>
                  <a:srgbClr val="CC0000"/>
                </a:solidFill>
              </a:rPr>
              <a:t>УДОВЛЕТВОРЕНЫ ОБЕСПЕЧЕННОСТЬЮ ИХ НАСЕЛЕННЫХ ПУНКТОВ УЧРЕЖДЕНИЯМИ ДОШКОЛЬНОГО ОБРАЗОВАНИЯ</a:t>
            </a:r>
            <a:endParaRPr lang="ru-RU" sz="1500" dirty="0">
              <a:solidFill>
                <a:srgbClr val="CC0000"/>
              </a:solidFill>
            </a:endParaRPr>
          </a:p>
        </p:txBody>
      </p:sp>
      <p:pic>
        <p:nvPicPr>
          <p:cNvPr id="16" name="Рисунок 15" descr="Молодая семья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31640" y="3649588"/>
            <a:ext cx="1656184" cy="165618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43808" y="4225652"/>
            <a:ext cx="5760640" cy="854080"/>
          </a:xfrm>
          <a:prstGeom prst="rect">
            <a:avLst/>
          </a:prstGeom>
          <a:solidFill>
            <a:srgbClr val="CCFFFF">
              <a:alpha val="69804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ru-RU" sz="15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47,6% </a:t>
            </a:r>
            <a:r>
              <a:rPr lang="ru-RU" sz="1500" dirty="0">
                <a:solidFill>
                  <a:srgbClr val="0066CC"/>
                </a:solidFill>
              </a:rPr>
              <a:t>МОЛОДЫХ ЛЮДЕЙ СЧИТАЮТ, ЧТО ИХ НАСЕЛЕННЫЕ </a:t>
            </a:r>
            <a:br>
              <a:rPr lang="ru-RU" sz="1500" dirty="0">
                <a:solidFill>
                  <a:srgbClr val="0066CC"/>
                </a:solidFill>
              </a:rPr>
            </a:br>
            <a:r>
              <a:rPr lang="ru-RU" sz="1500" dirty="0">
                <a:solidFill>
                  <a:srgbClr val="0066CC"/>
                </a:solidFill>
              </a:rPr>
              <a:t>ПУНКТЫ ОБЕСПЕЧЕНЫ ОБЪЕКТАМИ ДЛЯ ДОСУГА МОЛОДЫХ СУПРУГОВ И СЕМЕЙ С ДЕТЬМИ</a:t>
            </a:r>
            <a:endParaRPr lang="ru-RU" sz="1500" cap="all" dirty="0">
              <a:solidFill>
                <a:srgbClr val="0066CC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55" y="-2"/>
            <a:ext cx="7647067" cy="5715001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0" y="0"/>
            <a:ext cx="971600" cy="5715000"/>
            <a:chOff x="0" y="0"/>
            <a:chExt cx="971600" cy="5715000"/>
          </a:xfrm>
        </p:grpSpPr>
        <p:pic>
          <p:nvPicPr>
            <p:cNvPr id="6" name="Рисунок 5" descr="Голубая полоска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2371700" y="2371700"/>
              <a:ext cx="5715000" cy="971600"/>
            </a:xfrm>
            <a:prstGeom prst="rect">
              <a:avLst/>
            </a:prstGeom>
          </p:spPr>
        </p:pic>
        <p:pic>
          <p:nvPicPr>
            <p:cNvPr id="16" name="Рисунок 15" descr="lifestream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504" y="121196"/>
              <a:ext cx="769268" cy="769268"/>
            </a:xfrm>
            <a:prstGeom prst="rect">
              <a:avLst/>
            </a:prstGeom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624" y="-3"/>
            <a:ext cx="7647067" cy="5715001"/>
          </a:xfrm>
          <a:prstGeom prst="rect">
            <a:avLst/>
          </a:prstGeom>
        </p:spPr>
      </p:pic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5305772"/>
            <a:ext cx="395536" cy="409228"/>
          </a:xfrm>
        </p:spPr>
        <p:txBody>
          <a:bodyPr/>
          <a:lstStyle/>
          <a:p>
            <a:pPr algn="ctr"/>
            <a:fld id="{EC2EBF0D-3B44-4C21-9596-600DDEA72085}" type="slidenum">
              <a:rPr lang="ru-RU" sz="1400" smtClean="0">
                <a:solidFill>
                  <a:srgbClr val="003399"/>
                </a:solidFill>
              </a:rPr>
              <a:pPr algn="ctr"/>
              <a:t>13</a:t>
            </a:fld>
            <a:endParaRPr lang="ru-RU" sz="1400" dirty="0">
              <a:solidFill>
                <a:srgbClr val="0033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1612381" y="2908192"/>
            <a:ext cx="42411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ЦИФРОВАЯ МОЛОДЕЖЬ</a:t>
            </a:r>
          </a:p>
        </p:txBody>
      </p:sp>
      <p:pic>
        <p:nvPicPr>
          <p:cNvPr id="12" name="Рисунок 11" descr="14816045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184093" y="3649588"/>
            <a:ext cx="1584176" cy="158417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189400" y="4091652"/>
            <a:ext cx="6192688" cy="854080"/>
          </a:xfrm>
          <a:prstGeom prst="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fontAlgn="b">
              <a:lnSpc>
                <a:spcPct val="110000"/>
              </a:lnSpc>
            </a:pPr>
            <a:r>
              <a:rPr lang="ru-RU" sz="15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47,8% </a:t>
            </a:r>
            <a:r>
              <a:rPr lang="ru-RU" sz="1500" dirty="0">
                <a:solidFill>
                  <a:srgbClr val="008000"/>
                </a:solidFill>
              </a:rPr>
              <a:t>ЖИТЕЛЕЙ АВТОНОМНОГО ОКРУГА В ВОЗРАСТЕ 14-30 ЛЕТ </a:t>
            </a:r>
          </a:p>
          <a:p>
            <a:pPr fontAlgn="b">
              <a:lnSpc>
                <a:spcPct val="110000"/>
              </a:lnSpc>
            </a:pPr>
            <a:r>
              <a:rPr lang="ru-RU" sz="1500" dirty="0">
                <a:solidFill>
                  <a:srgbClr val="008000"/>
                </a:solidFill>
              </a:rPr>
              <a:t>ПОЛЬЗУЮТСЯ ВОЗМОЖНОСТЯМИ СЕТИ ИНТЕРНЕТ </a:t>
            </a:r>
            <a:br>
              <a:rPr lang="ru-RU" sz="1500" dirty="0">
                <a:solidFill>
                  <a:srgbClr val="008000"/>
                </a:solidFill>
              </a:rPr>
            </a:br>
            <a:r>
              <a:rPr lang="ru-RU" sz="1500" dirty="0">
                <a:solidFill>
                  <a:srgbClr val="008000"/>
                </a:solidFill>
              </a:rPr>
              <a:t>В ОБРАЗОВАТЕЛЬНЫХ ЦЕЛЯХ</a:t>
            </a:r>
          </a:p>
        </p:txBody>
      </p:sp>
      <p:pic>
        <p:nvPicPr>
          <p:cNvPr id="20" name="Рисунок 19" descr="Цифровая молодежь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2" y="2137420"/>
            <a:ext cx="1584176" cy="158417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71800" y="2497460"/>
            <a:ext cx="5976664" cy="600164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500" b="1" cap="all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15,7% </a:t>
            </a:r>
            <a:r>
              <a:rPr lang="ru-RU" sz="1500" cap="all" dirty="0">
                <a:solidFill>
                  <a:srgbClr val="CC0000"/>
                </a:solidFill>
              </a:rPr>
              <a:t>МОЛОДЫХ ЯМАЛЬЦЕВ ИСПОЛЬЗУЮТ ЦИФРОВОЕ ПРОСТРАНСТВО ДЛЯ РЕАЛИЗАЦИИ ОБЩЕСТВЕННЫХ ИНИЦИАТИВ</a:t>
            </a:r>
            <a:endParaRPr lang="ru-RU" sz="1500" dirty="0">
              <a:solidFill>
                <a:srgbClr val="CC0000"/>
              </a:solidFill>
            </a:endParaRPr>
          </a:p>
        </p:txBody>
      </p:sp>
      <p:pic>
        <p:nvPicPr>
          <p:cNvPr id="19" name="Рисунок 18" descr="News_77569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4288" y="481236"/>
            <a:ext cx="1584176" cy="158417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59632" y="623218"/>
            <a:ext cx="6120680" cy="1154162"/>
          </a:xfrm>
          <a:prstGeom prst="rect">
            <a:avLst/>
          </a:prstGeom>
          <a:solidFill>
            <a:srgbClr val="CCFFFF">
              <a:alpha val="69804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5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67,9% </a:t>
            </a:r>
            <a:r>
              <a:rPr lang="ru-RU" sz="1500" dirty="0">
                <a:solidFill>
                  <a:srgbClr val="0066CC"/>
                </a:solidFill>
              </a:rPr>
              <a:t>МОЛОДЕЖИ ЯНАО ОЦЕНИВАЮТ УРОВЕНЬ БЕЗОПАСНОСТИ ЦИФРОВОГО ПРОСТРАНСТВА КАК СРЕДНИЙ И ВЫСОКИЙ</a:t>
            </a:r>
          </a:p>
          <a:p>
            <a:pPr algn="r"/>
            <a:endParaRPr lang="ru-RU" sz="600" dirty="0">
              <a:solidFill>
                <a:srgbClr val="0066CC"/>
              </a:solidFill>
            </a:endParaRPr>
          </a:p>
          <a:p>
            <a:r>
              <a:rPr lang="ru-RU" sz="15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89,1%</a:t>
            </a:r>
            <a:r>
              <a:rPr lang="ru-RU" sz="1500" dirty="0">
                <a:solidFill>
                  <a:srgbClr val="0066CC"/>
                </a:solidFill>
              </a:rPr>
              <a:t> СЧИТАЮТ, ЧТО В ИХ ГОРОДЕ (РАЙОНЕ) ЭЛЕКТРОННЫЕ </a:t>
            </a:r>
            <a:br>
              <a:rPr lang="ru-RU" sz="1500" dirty="0">
                <a:solidFill>
                  <a:srgbClr val="0066CC"/>
                </a:solidFill>
              </a:rPr>
            </a:br>
            <a:r>
              <a:rPr lang="ru-RU" sz="1500" dirty="0">
                <a:solidFill>
                  <a:srgbClr val="0066CC"/>
                </a:solidFill>
              </a:rPr>
              <a:t>УСЛУГИ ВПОЛНЕ ДОСТУПНЫ ДЛЯ НАСЕЛЕНИЯ</a:t>
            </a:r>
            <a:endParaRPr lang="ru-RU" sz="1500" cap="all" dirty="0">
              <a:solidFill>
                <a:srgbClr val="0066CC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21" y="-726"/>
            <a:ext cx="7647067" cy="5715001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0" y="0"/>
            <a:ext cx="971600" cy="5715000"/>
            <a:chOff x="0" y="0"/>
            <a:chExt cx="971600" cy="5715000"/>
          </a:xfrm>
        </p:grpSpPr>
        <p:pic>
          <p:nvPicPr>
            <p:cNvPr id="26" name="Рисунок 25" descr="Голубая полоска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2371700" y="2371700"/>
              <a:ext cx="5715000" cy="971600"/>
            </a:xfrm>
            <a:prstGeom prst="rect">
              <a:avLst/>
            </a:prstGeom>
          </p:spPr>
        </p:pic>
        <p:pic>
          <p:nvPicPr>
            <p:cNvPr id="18" name="Рисунок 17" descr="lifestream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504" y="121196"/>
              <a:ext cx="769268" cy="769268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98" y="-1"/>
            <a:ext cx="7647067" cy="5715001"/>
          </a:xfrm>
          <a:prstGeom prst="rect">
            <a:avLst/>
          </a:prstGeom>
        </p:spPr>
      </p:pic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5305772"/>
            <a:ext cx="395536" cy="409228"/>
          </a:xfrm>
        </p:spPr>
        <p:txBody>
          <a:bodyPr/>
          <a:lstStyle/>
          <a:p>
            <a:pPr algn="ctr"/>
            <a:fld id="{EC2EBF0D-3B44-4C21-9596-600DDEA72085}" type="slidenum">
              <a:rPr lang="ru-RU" sz="1400" smtClean="0">
                <a:solidFill>
                  <a:srgbClr val="003399"/>
                </a:solidFill>
              </a:rPr>
              <a:pPr algn="ctr"/>
              <a:t>14</a:t>
            </a:fld>
            <a:endParaRPr lang="ru-RU" sz="1400" dirty="0">
              <a:solidFill>
                <a:srgbClr val="003399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-1039410" y="2675474"/>
            <a:ext cx="3095206" cy="722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ЯМАЛ – ТЕРРИТОРИЯ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ПРОФЕССИОНАЛОВ</a:t>
            </a:r>
          </a:p>
        </p:txBody>
      </p:sp>
      <p:pic>
        <p:nvPicPr>
          <p:cNvPr id="11" name="Рисунок 10" descr="Молодая семья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2356536"/>
            <a:ext cx="1512168" cy="1509076"/>
          </a:xfrm>
          <a:prstGeom prst="rect">
            <a:avLst/>
          </a:prstGeom>
        </p:spPr>
      </p:pic>
      <p:pic>
        <p:nvPicPr>
          <p:cNvPr id="17" name="Рисунок 16" descr="Предпринимательство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08304" y="3505572"/>
            <a:ext cx="1512168" cy="1512168"/>
          </a:xfrm>
          <a:prstGeom prst="rect">
            <a:avLst/>
          </a:prstGeom>
        </p:spPr>
      </p:pic>
      <p:pic>
        <p:nvPicPr>
          <p:cNvPr id="22" name="Рисунок 21" descr="Работа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87624" y="263143"/>
            <a:ext cx="1512168" cy="15142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55776" y="3073524"/>
            <a:ext cx="4320480" cy="1361911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ru-RU" sz="1500" b="1" cap="all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27,4% </a:t>
            </a:r>
            <a:r>
              <a:rPr lang="ru-RU" sz="1500" cap="all" dirty="0">
                <a:solidFill>
                  <a:srgbClr val="CC0000"/>
                </a:solidFill>
              </a:rPr>
              <a:t>ПРЕДСТАВИТЕЛЕЙ </a:t>
            </a:r>
            <a:br>
              <a:rPr lang="ru-RU" sz="1500" cap="all" dirty="0">
                <a:solidFill>
                  <a:srgbClr val="CC0000"/>
                </a:solidFill>
              </a:rPr>
            </a:br>
            <a:r>
              <a:rPr lang="ru-RU" sz="1500" cap="all" dirty="0">
                <a:solidFill>
                  <a:srgbClr val="CC0000"/>
                </a:solidFill>
              </a:rPr>
              <a:t>РАБОТАЮЩЕЙ МОЛОДЕЖИ УДОВЛЕТВОРЕНЫ УРОВНЕМ ОБЕСПЕЧЕННОСТИ МОЛОДЫХ СПЕЦИАЛИСТОВ ЖИЛЬЕМ В НАСЕЛЕННЫХ ПУНКТАХ, ГДЕ ОНИ ПРОЖИВАЮТ</a:t>
            </a:r>
            <a:endParaRPr lang="ru-RU" sz="1500" dirty="0">
              <a:solidFill>
                <a:srgbClr val="CC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4777616"/>
            <a:ext cx="6264696" cy="600164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sz="1500" b="1" cap="al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14,5% </a:t>
            </a:r>
            <a:r>
              <a:rPr lang="ru-RU" sz="1500" cap="all" dirty="0">
                <a:solidFill>
                  <a:srgbClr val="7030A0"/>
                </a:solidFill>
              </a:rPr>
              <a:t>ЖИТЕЛЕЙ ЯНАО ОТ 14 ДО 30 ЛЕТ В ЦЕЛОМ ГОТОВЫ К ОТКРЫТИЮ СОБСТВЕННОГО ДЕЛА НА ТЕРРИТОРИИ РЕГИОНА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635268"/>
            <a:ext cx="6192688" cy="562205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r" fontAlgn="b">
              <a:lnSpc>
                <a:spcPct val="110000"/>
              </a:lnSpc>
            </a:pPr>
            <a:r>
              <a:rPr lang="ru-RU" sz="15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42,4% </a:t>
            </a:r>
            <a:r>
              <a:rPr lang="ru-RU" sz="1500" dirty="0">
                <a:solidFill>
                  <a:srgbClr val="003399"/>
                </a:solidFill>
              </a:rPr>
              <a:t>МОЛОДЫХ ЛЮДЕЙ, ПРОЖИВАЮЩИХ В РЕГИОНЕ, ОЦЕНИВАЮТ СОСТОЯНИЕ РЫНКА ТРУДА МОЛОДЕЖИ В ЯНАО КАК ХОРОШЕЕ</a:t>
            </a:r>
          </a:p>
        </p:txBody>
      </p:sp>
      <p:pic>
        <p:nvPicPr>
          <p:cNvPr id="19" name="Рисунок 18" descr="student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8304" y="1561356"/>
            <a:ext cx="1489348" cy="14893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131840" y="1897296"/>
            <a:ext cx="4320480" cy="854080"/>
          </a:xfrm>
          <a:prstGeom prst="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fontAlgn="b">
              <a:lnSpc>
                <a:spcPct val="110000"/>
              </a:lnSpc>
            </a:pPr>
            <a:r>
              <a:rPr lang="ru-RU" sz="15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36,3% </a:t>
            </a:r>
            <a:r>
              <a:rPr lang="ru-RU" sz="1500" dirty="0">
                <a:solidFill>
                  <a:srgbClr val="008000"/>
                </a:solidFill>
              </a:rPr>
              <a:t>СЧИТАЮТ, ЧТО НА ТЕРРИТОРИИ </a:t>
            </a:r>
            <a:br>
              <a:rPr lang="ru-RU" sz="1500" dirty="0">
                <a:solidFill>
                  <a:srgbClr val="008000"/>
                </a:solidFill>
              </a:rPr>
            </a:br>
            <a:r>
              <a:rPr lang="ru-RU" sz="1500" dirty="0">
                <a:solidFill>
                  <a:srgbClr val="008000"/>
                </a:solidFill>
              </a:rPr>
              <a:t>РЕГИОНА ДОСТАТОЧНО УЧРЕЖДЕНИЙ СРЕДНЕГО ПРОФЕССИОНАЛЬНОГО ОБРАЗОВАНИЯ</a:t>
            </a:r>
            <a:endParaRPr lang="ru-RU" sz="1500" spc="-20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9123"/>
            <a:ext cx="7620000" cy="5724000"/>
          </a:xfrm>
          <a:prstGeom prst="rect">
            <a:avLst/>
          </a:prstGeom>
        </p:spPr>
      </p:pic>
      <p:pic>
        <p:nvPicPr>
          <p:cNvPr id="11" name="Рисунок 10" descr="Голубая полос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759632" y="1759632"/>
            <a:ext cx="5715000" cy="2195736"/>
          </a:xfrm>
          <a:prstGeom prst="rect">
            <a:avLst/>
          </a:prstGeom>
        </p:spPr>
      </p:pic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5305772"/>
            <a:ext cx="395536" cy="409228"/>
          </a:xfrm>
        </p:spPr>
        <p:txBody>
          <a:bodyPr/>
          <a:lstStyle/>
          <a:p>
            <a:pPr algn="ctr"/>
            <a:fld id="{EC2EBF0D-3B44-4C21-9596-600DDEA72085}" type="slidenum">
              <a:rPr lang="ru-RU" sz="1400" smtClean="0">
                <a:solidFill>
                  <a:srgbClr val="003399"/>
                </a:solidFill>
              </a:rPr>
              <a:pPr algn="ctr"/>
              <a:t>15</a:t>
            </a:fld>
            <a:endParaRPr lang="ru-RU" sz="1400" dirty="0">
              <a:solidFill>
                <a:srgbClr val="003399"/>
              </a:solidFill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539552" y="0"/>
          <a:ext cx="36004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Рисунок 13" descr="фитнес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35529" y="913284"/>
            <a:ext cx="583987" cy="571619"/>
          </a:xfrm>
          <a:prstGeom prst="rect">
            <a:avLst/>
          </a:prstGeom>
        </p:spPr>
      </p:pic>
      <p:pic>
        <p:nvPicPr>
          <p:cNvPr id="15" name="Рисунок 14" descr="Социальное самочувствие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35529" y="265212"/>
            <a:ext cx="583987" cy="576064"/>
          </a:xfrm>
          <a:prstGeom prst="rect">
            <a:avLst/>
          </a:prstGeom>
        </p:spPr>
      </p:pic>
      <p:pic>
        <p:nvPicPr>
          <p:cNvPr id="16" name="Рисунок 15" descr="Тодерантность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35529" y="1561356"/>
            <a:ext cx="583987" cy="576064"/>
          </a:xfrm>
          <a:prstGeom prst="rect">
            <a:avLst/>
          </a:prstGeom>
        </p:spPr>
      </p:pic>
      <p:pic>
        <p:nvPicPr>
          <p:cNvPr id="17" name="Рисунок 16" descr="МАТ ПОЛОЖЕНИЕ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35529" y="2209428"/>
            <a:ext cx="583987" cy="576064"/>
          </a:xfrm>
          <a:prstGeom prst="rect">
            <a:avLst/>
          </a:prstGeom>
        </p:spPr>
      </p:pic>
      <p:pic>
        <p:nvPicPr>
          <p:cNvPr id="18" name="Рисунок 17" descr="Волонтерство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35529" y="2857500"/>
            <a:ext cx="583987" cy="576064"/>
          </a:xfrm>
          <a:prstGeom prst="rect">
            <a:avLst/>
          </a:prstGeom>
        </p:spPr>
      </p:pic>
      <p:pic>
        <p:nvPicPr>
          <p:cNvPr id="19" name="Рисунок 18" descr="Молодая семья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35529" y="3505572"/>
            <a:ext cx="583987" cy="576064"/>
          </a:xfrm>
          <a:prstGeom prst="rect">
            <a:avLst/>
          </a:prstGeom>
        </p:spPr>
      </p:pic>
      <p:pic>
        <p:nvPicPr>
          <p:cNvPr id="20" name="Рисунок 19" descr="Работа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44408" y="4801716"/>
            <a:ext cx="583189" cy="576064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 rot="16200000">
            <a:off x="-2514227" y="2549723"/>
            <a:ext cx="571500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lnSpc>
                <a:spcPct val="85000"/>
              </a:lnSpc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ИНТЕГРАЛЬНАЯ ОЦЕНКА СОВРЕМЕННОГО ПОЛОЖЕНИЯ МОЛОДЕЖИ ЯНАО, В БАЛЛАХ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3419872" y="193204"/>
          <a:ext cx="4680520" cy="5181026"/>
        </p:xfrm>
        <a:graphic>
          <a:graphicData uri="http://schemas.openxmlformats.org/drawingml/2006/table">
            <a:tbl>
              <a:tblPr/>
              <a:tblGrid>
                <a:gridCol w="468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0982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cap="all" baseline="0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Социальное самочувствие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229">
                <a:tc>
                  <a:txBody>
                    <a:bodyPr/>
                    <a:lstStyle/>
                    <a:p>
                      <a:pPr algn="r" fontAlgn="b"/>
                      <a:r>
                        <a:rPr lang="ru-RU" sz="1150" b="0" i="0" u="none" strike="noStrike" dirty="0" err="1">
                          <a:solidFill>
                            <a:srgbClr val="008000"/>
                          </a:solidFill>
                          <a:latin typeface="Calibri"/>
                          <a:ea typeface="Wingdings"/>
                          <a:cs typeface="Wingdings"/>
                        </a:rPr>
                        <a:t>Ямальский</a:t>
                      </a:r>
                      <a:r>
                        <a:rPr lang="ru-RU" sz="1150" b="0" i="0" u="none" strike="noStrike" dirty="0">
                          <a:solidFill>
                            <a:srgbClr val="008000"/>
                          </a:solidFill>
                          <a:latin typeface="Calibri"/>
                          <a:ea typeface="Wingdings"/>
                          <a:cs typeface="Wingdings"/>
                        </a:rPr>
                        <a:t> и </a:t>
                      </a:r>
                      <a:r>
                        <a:rPr lang="ru-RU" sz="1150" b="0" i="0" u="none" strike="noStrike" dirty="0" err="1">
                          <a:solidFill>
                            <a:srgbClr val="008000"/>
                          </a:solidFill>
                          <a:latin typeface="Calibri"/>
                          <a:ea typeface="Wingdings"/>
                          <a:cs typeface="Wingdings"/>
                        </a:rPr>
                        <a:t>Пуровский</a:t>
                      </a:r>
                      <a:r>
                        <a:rPr lang="ru-RU" sz="1150" b="0" i="0" u="none" strike="noStrike" dirty="0">
                          <a:solidFill>
                            <a:srgbClr val="008000"/>
                          </a:solidFill>
                          <a:latin typeface="Calibri"/>
                          <a:ea typeface="Wingdings"/>
                          <a:cs typeface="Wingdings"/>
                        </a:rPr>
                        <a:t>, </a:t>
                      </a:r>
                      <a:r>
                        <a:rPr lang="ru-RU" sz="1150" b="0" i="0" u="none" strike="noStrike" dirty="0" err="1">
                          <a:solidFill>
                            <a:srgbClr val="008000"/>
                          </a:solidFill>
                          <a:latin typeface="Calibri"/>
                          <a:ea typeface="Wingdings"/>
                          <a:cs typeface="Wingdings"/>
                        </a:rPr>
                        <a:t>Губкинский</a:t>
                      </a:r>
                      <a:r>
                        <a:rPr lang="ru-RU" sz="1150" b="0" i="0" u="none" strike="noStrike" dirty="0">
                          <a:solidFill>
                            <a:srgbClr val="008000"/>
                          </a:solidFill>
                          <a:latin typeface="Calibri"/>
                          <a:ea typeface="Wingdings"/>
                          <a:cs typeface="Wingdings"/>
                        </a:rPr>
                        <a:t> </a:t>
                      </a:r>
                      <a:r>
                        <a:rPr lang="ru-RU" sz="1150" b="0" i="0" u="none" strike="noStrike" dirty="0" err="1">
                          <a:solidFill>
                            <a:srgbClr val="008000"/>
                          </a:solidFill>
                          <a:latin typeface="Calibri"/>
                          <a:ea typeface="Wingdings"/>
                          <a:cs typeface="Wingdings"/>
                        </a:rPr>
                        <a:t>и</a:t>
                      </a:r>
                      <a:r>
                        <a:rPr lang="ru-RU" sz="1150" b="0" i="0" u="none" strike="noStrike" dirty="0">
                          <a:solidFill>
                            <a:srgbClr val="008000"/>
                          </a:solidFill>
                          <a:latin typeface="Calibri"/>
                          <a:ea typeface="Wingdings"/>
                          <a:cs typeface="Wingdings"/>
                        </a:rPr>
                        <a:t> Салехард</a:t>
                      </a:r>
                      <a:endParaRPr lang="ru-RU" sz="1150" b="0" i="0" u="none" strike="noStrike" dirty="0">
                        <a:solidFill>
                          <a:srgbClr val="008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229">
                <a:tc>
                  <a:txBody>
                    <a:bodyPr/>
                    <a:lstStyle/>
                    <a:p>
                      <a:pPr algn="r" fontAlgn="b"/>
                      <a:r>
                        <a:rPr lang="ru-RU" sz="1150" b="0" i="0" u="none" strike="noStrike" dirty="0" err="1">
                          <a:solidFill>
                            <a:srgbClr val="C00000"/>
                          </a:solidFill>
                          <a:latin typeface="Calibri"/>
                          <a:ea typeface="Wingdings"/>
                          <a:cs typeface="Wingdings"/>
                        </a:rPr>
                        <a:t>Шурышкарский</a:t>
                      </a:r>
                      <a:r>
                        <a:rPr lang="ru-RU" sz="1150" b="0" i="0" u="none" strike="noStrike" dirty="0">
                          <a:solidFill>
                            <a:srgbClr val="C00000"/>
                          </a:solidFill>
                          <a:latin typeface="Calibri"/>
                          <a:ea typeface="Wingdings"/>
                          <a:cs typeface="Wingdings"/>
                        </a:rPr>
                        <a:t>, </a:t>
                      </a:r>
                      <a:r>
                        <a:rPr lang="ru-RU" sz="1150" b="0" i="0" u="none" strike="noStrike" dirty="0" err="1">
                          <a:solidFill>
                            <a:srgbClr val="C00000"/>
                          </a:solidFill>
                          <a:latin typeface="Calibri"/>
                          <a:ea typeface="Wingdings"/>
                          <a:cs typeface="Wingdings"/>
                        </a:rPr>
                        <a:t>Красноселькупский</a:t>
                      </a:r>
                      <a:r>
                        <a:rPr lang="ru-RU" sz="1150" b="0" i="0" u="none" strike="noStrike" dirty="0">
                          <a:solidFill>
                            <a:srgbClr val="C00000"/>
                          </a:solidFill>
                          <a:latin typeface="Calibri"/>
                          <a:ea typeface="Wingdings"/>
                          <a:cs typeface="Wingdings"/>
                        </a:rPr>
                        <a:t> и Приуральский, </a:t>
                      </a:r>
                      <a:r>
                        <a:rPr lang="ru-RU" sz="1150" b="0" i="0" u="none" strike="noStrike" dirty="0" err="1">
                          <a:solidFill>
                            <a:srgbClr val="C00000"/>
                          </a:solidFill>
                          <a:latin typeface="Calibri"/>
                          <a:ea typeface="Wingdings"/>
                          <a:cs typeface="Wingdings"/>
                        </a:rPr>
                        <a:t>Лабытнанги</a:t>
                      </a:r>
                      <a:endParaRPr lang="ru-RU" sz="115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982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cap="all" baseline="0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Здоровый образ жизни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229">
                <a:tc>
                  <a:txBody>
                    <a:bodyPr/>
                    <a:lstStyle/>
                    <a:p>
                      <a:pPr algn="r" fontAlgn="b"/>
                      <a:r>
                        <a:rPr lang="ru-RU" sz="1150" b="0" i="0" u="none" strike="noStrike" dirty="0" err="1">
                          <a:solidFill>
                            <a:srgbClr val="008000"/>
                          </a:solidFill>
                          <a:latin typeface="Calibri"/>
                          <a:ea typeface="Wingdings"/>
                          <a:cs typeface="Wingdings"/>
                        </a:rPr>
                        <a:t>Ямальский</a:t>
                      </a:r>
                      <a:r>
                        <a:rPr lang="ru-RU" sz="1150" b="0" i="0" u="none" strike="noStrike" dirty="0">
                          <a:solidFill>
                            <a:srgbClr val="008000"/>
                          </a:solidFill>
                          <a:latin typeface="Calibri"/>
                          <a:ea typeface="Wingdings"/>
                          <a:cs typeface="Wingdings"/>
                        </a:rPr>
                        <a:t> и Приуральский, Ноябрьск</a:t>
                      </a:r>
                      <a:endParaRPr lang="ru-RU" sz="1150" b="0" i="0" u="none" strike="noStrike" dirty="0">
                        <a:solidFill>
                          <a:srgbClr val="008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229">
                <a:tc>
                  <a:txBody>
                    <a:bodyPr/>
                    <a:lstStyle/>
                    <a:p>
                      <a:pPr algn="r" fontAlgn="b"/>
                      <a:r>
                        <a:rPr lang="ru-RU" sz="1150" b="0" i="0" u="none" strike="noStrike" dirty="0" err="1">
                          <a:solidFill>
                            <a:srgbClr val="C00000"/>
                          </a:solidFill>
                          <a:latin typeface="Calibri"/>
                          <a:ea typeface="Wingdings"/>
                          <a:cs typeface="Wingdings"/>
                        </a:rPr>
                        <a:t>Шурышкарский</a:t>
                      </a:r>
                      <a:r>
                        <a:rPr lang="ru-RU" sz="1150" b="0" i="0" u="none" strike="noStrike" dirty="0">
                          <a:solidFill>
                            <a:srgbClr val="C00000"/>
                          </a:solidFill>
                          <a:latin typeface="Calibri"/>
                          <a:ea typeface="Wingdings"/>
                          <a:cs typeface="Wingdings"/>
                        </a:rPr>
                        <a:t>, </a:t>
                      </a:r>
                      <a:r>
                        <a:rPr lang="ru-RU" sz="1150" b="0" i="0" u="none" strike="noStrike" dirty="0" err="1">
                          <a:solidFill>
                            <a:srgbClr val="C00000"/>
                          </a:solidFill>
                          <a:latin typeface="Calibri"/>
                          <a:ea typeface="Wingdings"/>
                          <a:cs typeface="Wingdings"/>
                        </a:rPr>
                        <a:t>Красноселькупский</a:t>
                      </a:r>
                      <a:r>
                        <a:rPr lang="ru-RU" sz="1150" b="0" i="0" u="none" strike="noStrike" dirty="0">
                          <a:solidFill>
                            <a:srgbClr val="C00000"/>
                          </a:solidFill>
                          <a:latin typeface="Calibri"/>
                          <a:ea typeface="Wingdings"/>
                          <a:cs typeface="Wingdings"/>
                        </a:rPr>
                        <a:t> и Тазовский, </a:t>
                      </a:r>
                      <a:r>
                        <a:rPr lang="ru-RU" sz="1150" b="0" i="0" u="none" strike="noStrike" dirty="0" err="1">
                          <a:solidFill>
                            <a:srgbClr val="C00000"/>
                          </a:solidFill>
                          <a:latin typeface="Calibri"/>
                          <a:ea typeface="Wingdings"/>
                          <a:cs typeface="Wingdings"/>
                        </a:rPr>
                        <a:t>Муравленко</a:t>
                      </a:r>
                      <a:endParaRPr lang="ru-RU" sz="115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982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cap="all" baseline="0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Ситуация в сфере межнациональных отношений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229">
                <a:tc>
                  <a:txBody>
                    <a:bodyPr/>
                    <a:lstStyle/>
                    <a:p>
                      <a:pPr algn="r" fontAlgn="b"/>
                      <a:r>
                        <a:rPr lang="ru-RU" sz="1150" b="0" i="0" u="none" strike="noStrike" spc="-30" dirty="0">
                          <a:solidFill>
                            <a:srgbClr val="008000"/>
                          </a:solidFill>
                          <a:latin typeface="Calibri"/>
                          <a:ea typeface="Wingdings"/>
                          <a:cs typeface="Wingdings"/>
                        </a:rPr>
                        <a:t>Ноябрьск, </a:t>
                      </a:r>
                      <a:r>
                        <a:rPr lang="ru-RU" sz="1150" b="0" i="0" u="none" strike="noStrike" spc="-30" dirty="0" err="1">
                          <a:solidFill>
                            <a:srgbClr val="008000"/>
                          </a:solidFill>
                          <a:latin typeface="Calibri"/>
                          <a:ea typeface="Wingdings"/>
                          <a:cs typeface="Wingdings"/>
                        </a:rPr>
                        <a:t>Муравленко</a:t>
                      </a:r>
                      <a:r>
                        <a:rPr lang="ru-RU" sz="1150" b="0" i="0" u="none" strike="noStrike" spc="-30" dirty="0">
                          <a:solidFill>
                            <a:srgbClr val="008000"/>
                          </a:solidFill>
                          <a:latin typeface="Calibri"/>
                          <a:ea typeface="Wingdings"/>
                          <a:cs typeface="Wingdings"/>
                        </a:rPr>
                        <a:t>, Н.Уренгой, </a:t>
                      </a:r>
                      <a:r>
                        <a:rPr lang="ru-RU" sz="1150" b="0" i="0" u="none" strike="noStrike" spc="-30" dirty="0" err="1">
                          <a:solidFill>
                            <a:srgbClr val="008000"/>
                          </a:solidFill>
                          <a:latin typeface="Calibri"/>
                          <a:ea typeface="Wingdings"/>
                          <a:cs typeface="Wingdings"/>
                        </a:rPr>
                        <a:t>Ямальский</a:t>
                      </a:r>
                      <a:r>
                        <a:rPr lang="ru-RU" sz="1150" b="0" i="0" u="none" strike="noStrike" spc="-30" dirty="0">
                          <a:solidFill>
                            <a:srgbClr val="008000"/>
                          </a:solidFill>
                          <a:latin typeface="Calibri"/>
                          <a:ea typeface="Wingdings"/>
                          <a:cs typeface="Wingdings"/>
                        </a:rPr>
                        <a:t>, </a:t>
                      </a:r>
                      <a:r>
                        <a:rPr lang="ru-RU" sz="1150" b="0" i="0" u="none" strike="noStrike" spc="-30" dirty="0" err="1">
                          <a:solidFill>
                            <a:srgbClr val="008000"/>
                          </a:solidFill>
                          <a:latin typeface="Calibri"/>
                          <a:ea typeface="Wingdings"/>
                          <a:cs typeface="Wingdings"/>
                        </a:rPr>
                        <a:t>Надымский</a:t>
                      </a:r>
                      <a:r>
                        <a:rPr lang="ru-RU" sz="1150" b="0" i="0" u="none" strike="noStrike" spc="-30" baseline="0" dirty="0">
                          <a:solidFill>
                            <a:srgbClr val="008000"/>
                          </a:solidFill>
                          <a:latin typeface="Calibri"/>
                          <a:ea typeface="Wingdings"/>
                          <a:cs typeface="Wingdings"/>
                        </a:rPr>
                        <a:t>,</a:t>
                      </a:r>
                      <a:r>
                        <a:rPr lang="ru-RU" sz="1150" b="0" i="0" u="none" strike="noStrike" spc="-30" dirty="0">
                          <a:solidFill>
                            <a:srgbClr val="008000"/>
                          </a:solidFill>
                          <a:latin typeface="Calibri"/>
                          <a:ea typeface="Wingdings"/>
                          <a:cs typeface="Wingdings"/>
                        </a:rPr>
                        <a:t> </a:t>
                      </a:r>
                      <a:r>
                        <a:rPr lang="ru-RU" sz="1150" b="0" i="0" u="none" strike="noStrike" spc="-30" dirty="0" err="1">
                          <a:solidFill>
                            <a:srgbClr val="008000"/>
                          </a:solidFill>
                          <a:latin typeface="Calibri"/>
                          <a:ea typeface="Wingdings"/>
                          <a:cs typeface="Wingdings"/>
                        </a:rPr>
                        <a:t>Пуровский</a:t>
                      </a:r>
                      <a:r>
                        <a:rPr lang="ru-RU" sz="1150" b="0" i="0" u="none" strike="noStrike" spc="-30" dirty="0">
                          <a:solidFill>
                            <a:srgbClr val="008000"/>
                          </a:solidFill>
                          <a:latin typeface="Calibri"/>
                          <a:ea typeface="Wingdings"/>
                          <a:cs typeface="Wingdings"/>
                        </a:rPr>
                        <a:t>  </a:t>
                      </a:r>
                      <a:endParaRPr lang="ru-RU" sz="1150" b="0" i="0" u="none" strike="noStrike" spc="-30" dirty="0">
                        <a:solidFill>
                          <a:srgbClr val="008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229">
                <a:tc>
                  <a:txBody>
                    <a:bodyPr/>
                    <a:lstStyle/>
                    <a:p>
                      <a:pPr algn="r" fontAlgn="b"/>
                      <a:r>
                        <a:rPr lang="ru-RU" sz="1150" b="0" i="0" u="none" strike="noStrike" dirty="0" err="1">
                          <a:solidFill>
                            <a:srgbClr val="C00000"/>
                          </a:solidFill>
                          <a:latin typeface="Calibri"/>
                          <a:ea typeface="Wingdings"/>
                          <a:cs typeface="Wingdings"/>
                        </a:rPr>
                        <a:t>Красноселькупский</a:t>
                      </a:r>
                      <a:r>
                        <a:rPr lang="ru-RU" sz="1150" b="0" i="0" u="none" strike="noStrike" dirty="0">
                          <a:solidFill>
                            <a:srgbClr val="C00000"/>
                          </a:solidFill>
                          <a:latin typeface="Calibri"/>
                          <a:ea typeface="Wingdings"/>
                          <a:cs typeface="Wingdings"/>
                        </a:rPr>
                        <a:t>, </a:t>
                      </a:r>
                      <a:r>
                        <a:rPr lang="ru-RU" sz="1150" b="0" i="0" u="none" strike="noStrike" dirty="0" err="1">
                          <a:solidFill>
                            <a:srgbClr val="C00000"/>
                          </a:solidFill>
                          <a:latin typeface="Calibri"/>
                          <a:ea typeface="Wingdings"/>
                          <a:cs typeface="Wingdings"/>
                        </a:rPr>
                        <a:t>Шурышкарский</a:t>
                      </a:r>
                      <a:r>
                        <a:rPr lang="ru-RU" sz="1150" b="0" i="0" u="none" strike="noStrike" dirty="0">
                          <a:solidFill>
                            <a:srgbClr val="C00000"/>
                          </a:solidFill>
                          <a:latin typeface="Calibri"/>
                          <a:ea typeface="Wingdings"/>
                          <a:cs typeface="Wingdings"/>
                        </a:rPr>
                        <a:t> и Приуральский,  </a:t>
                      </a:r>
                      <a:r>
                        <a:rPr lang="ru-RU" sz="1150" b="0" i="0" u="none" strike="noStrike" dirty="0" err="1">
                          <a:solidFill>
                            <a:srgbClr val="C00000"/>
                          </a:solidFill>
                          <a:latin typeface="Calibri"/>
                          <a:ea typeface="Wingdings"/>
                          <a:cs typeface="Wingdings"/>
                        </a:rPr>
                        <a:t>Лабытнанги</a:t>
                      </a:r>
                      <a:endParaRPr lang="ru-RU" sz="115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982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cap="all" baseline="0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Потребительское поведение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229">
                <a:tc>
                  <a:txBody>
                    <a:bodyPr/>
                    <a:lstStyle/>
                    <a:p>
                      <a:pPr algn="r" fontAlgn="b"/>
                      <a:r>
                        <a:rPr lang="ru-RU" sz="1150" b="0" i="0" u="none" strike="noStrike" dirty="0" err="1">
                          <a:solidFill>
                            <a:srgbClr val="008000"/>
                          </a:solidFill>
                          <a:latin typeface="Calibri"/>
                          <a:ea typeface="Wingdings"/>
                          <a:cs typeface="Wingdings"/>
                        </a:rPr>
                        <a:t>Ямальский</a:t>
                      </a:r>
                      <a:r>
                        <a:rPr lang="ru-RU" sz="1150" b="0" i="0" u="none" strike="noStrike" dirty="0">
                          <a:solidFill>
                            <a:srgbClr val="008000"/>
                          </a:solidFill>
                          <a:latin typeface="Calibri"/>
                          <a:ea typeface="Wingdings"/>
                          <a:cs typeface="Wingdings"/>
                        </a:rPr>
                        <a:t>, </a:t>
                      </a:r>
                      <a:r>
                        <a:rPr lang="ru-RU" sz="1150" b="0" i="0" u="none" strike="noStrike" dirty="0" err="1">
                          <a:solidFill>
                            <a:srgbClr val="008000"/>
                          </a:solidFill>
                          <a:latin typeface="Calibri"/>
                          <a:ea typeface="Wingdings"/>
                          <a:cs typeface="Wingdings"/>
                        </a:rPr>
                        <a:t>Муравленко</a:t>
                      </a:r>
                      <a:r>
                        <a:rPr lang="ru-RU" sz="1150" b="0" i="0" u="none" strike="noStrike" dirty="0">
                          <a:solidFill>
                            <a:srgbClr val="008000"/>
                          </a:solidFill>
                          <a:latin typeface="Calibri"/>
                          <a:ea typeface="Wingdings"/>
                          <a:cs typeface="Wingdings"/>
                        </a:rPr>
                        <a:t>, </a:t>
                      </a:r>
                      <a:r>
                        <a:rPr lang="ru-RU" sz="1150" b="0" i="0" u="none" strike="noStrike" dirty="0" err="1">
                          <a:solidFill>
                            <a:srgbClr val="008000"/>
                          </a:solidFill>
                          <a:latin typeface="Calibri"/>
                          <a:ea typeface="Wingdings"/>
                          <a:cs typeface="Wingdings"/>
                        </a:rPr>
                        <a:t>Лабытнанги</a:t>
                      </a:r>
                      <a:r>
                        <a:rPr lang="ru-RU" sz="1150" b="0" i="0" u="none" strike="noStrike" dirty="0">
                          <a:solidFill>
                            <a:srgbClr val="008000"/>
                          </a:solidFill>
                          <a:latin typeface="Calibri"/>
                          <a:ea typeface="Wingdings"/>
                          <a:cs typeface="Wingdings"/>
                        </a:rPr>
                        <a:t>, Новый Уренгой</a:t>
                      </a:r>
                      <a:endParaRPr lang="ru-RU" sz="1150" b="0" i="0" u="none" strike="noStrike" dirty="0">
                        <a:solidFill>
                          <a:srgbClr val="008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229">
                <a:tc>
                  <a:txBody>
                    <a:bodyPr/>
                    <a:lstStyle/>
                    <a:p>
                      <a:pPr algn="r" fontAlgn="b"/>
                      <a:r>
                        <a:rPr lang="ru-RU" sz="1150" b="0" i="0" u="none" strike="noStrike" dirty="0" err="1">
                          <a:solidFill>
                            <a:srgbClr val="C00000"/>
                          </a:solidFill>
                          <a:latin typeface="Calibri"/>
                          <a:ea typeface="Wingdings"/>
                          <a:cs typeface="Wingdings"/>
                        </a:rPr>
                        <a:t>Шурышкарский</a:t>
                      </a:r>
                      <a:r>
                        <a:rPr lang="ru-RU" sz="1150" b="0" i="0" u="none" strike="noStrike" dirty="0">
                          <a:solidFill>
                            <a:srgbClr val="C00000"/>
                          </a:solidFill>
                          <a:latin typeface="Calibri"/>
                          <a:ea typeface="Wingdings"/>
                          <a:cs typeface="Wingdings"/>
                        </a:rPr>
                        <a:t>, </a:t>
                      </a:r>
                      <a:r>
                        <a:rPr lang="ru-RU" sz="1150" b="0" i="0" u="none" strike="noStrike" dirty="0" err="1">
                          <a:solidFill>
                            <a:srgbClr val="C00000"/>
                          </a:solidFill>
                          <a:latin typeface="Calibri"/>
                          <a:ea typeface="Wingdings"/>
                          <a:cs typeface="Wingdings"/>
                        </a:rPr>
                        <a:t>Красноселькупский</a:t>
                      </a:r>
                      <a:r>
                        <a:rPr lang="ru-RU" sz="1150" b="0" i="0" u="none" strike="noStrike" dirty="0">
                          <a:solidFill>
                            <a:srgbClr val="C00000"/>
                          </a:solidFill>
                          <a:latin typeface="Calibri"/>
                          <a:ea typeface="Wingdings"/>
                          <a:cs typeface="Wingdings"/>
                        </a:rPr>
                        <a:t> и Приуральский  </a:t>
                      </a:r>
                      <a:endParaRPr lang="ru-RU" sz="115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0982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cap="all" baseline="0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Общественная активность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2229">
                <a:tc>
                  <a:txBody>
                    <a:bodyPr/>
                    <a:lstStyle/>
                    <a:p>
                      <a:pPr algn="r" fontAlgn="b"/>
                      <a:r>
                        <a:rPr lang="ru-RU" sz="1150" b="0" i="0" u="none" strike="noStrike" dirty="0" err="1">
                          <a:solidFill>
                            <a:srgbClr val="008000"/>
                          </a:solidFill>
                          <a:latin typeface="Calibri"/>
                          <a:ea typeface="Wingdings"/>
                          <a:cs typeface="Wingdings"/>
                        </a:rPr>
                        <a:t>Муравленко</a:t>
                      </a:r>
                      <a:r>
                        <a:rPr lang="ru-RU" sz="1150" b="0" i="0" u="none" strike="noStrike" dirty="0">
                          <a:solidFill>
                            <a:srgbClr val="008000"/>
                          </a:solidFill>
                          <a:latin typeface="Calibri"/>
                          <a:ea typeface="Wingdings"/>
                          <a:cs typeface="Wingdings"/>
                        </a:rPr>
                        <a:t>, Тазовский и </a:t>
                      </a:r>
                      <a:r>
                        <a:rPr lang="ru-RU" sz="1150" b="0" i="0" u="none" strike="noStrike" dirty="0" err="1">
                          <a:solidFill>
                            <a:srgbClr val="008000"/>
                          </a:solidFill>
                          <a:latin typeface="Calibri"/>
                          <a:ea typeface="Wingdings"/>
                          <a:cs typeface="Wingdings"/>
                        </a:rPr>
                        <a:t>Ямальский</a:t>
                      </a:r>
                      <a:r>
                        <a:rPr lang="ru-RU" sz="1150" b="0" i="0" u="none" strike="noStrike" dirty="0">
                          <a:solidFill>
                            <a:srgbClr val="008000"/>
                          </a:solidFill>
                          <a:latin typeface="Calibri"/>
                          <a:ea typeface="Wingdings"/>
                          <a:cs typeface="Wingdings"/>
                        </a:rPr>
                        <a:t>  </a:t>
                      </a:r>
                      <a:endParaRPr lang="ru-RU" sz="1150" b="0" i="0" u="none" strike="noStrike" dirty="0">
                        <a:solidFill>
                          <a:srgbClr val="008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2229">
                <a:tc>
                  <a:txBody>
                    <a:bodyPr/>
                    <a:lstStyle/>
                    <a:p>
                      <a:pPr algn="r" fontAlgn="b"/>
                      <a:r>
                        <a:rPr lang="ru-RU" sz="1150" b="0" i="0" u="none" strike="noStrike" dirty="0" err="1">
                          <a:solidFill>
                            <a:srgbClr val="C00000"/>
                          </a:solidFill>
                          <a:latin typeface="Calibri"/>
                          <a:ea typeface="Wingdings"/>
                          <a:cs typeface="Wingdings"/>
                        </a:rPr>
                        <a:t>Губкинский</a:t>
                      </a:r>
                      <a:r>
                        <a:rPr lang="ru-RU" sz="1150" b="0" i="0" u="none" strike="noStrike" dirty="0">
                          <a:solidFill>
                            <a:srgbClr val="C00000"/>
                          </a:solidFill>
                          <a:latin typeface="Calibri"/>
                          <a:ea typeface="Wingdings"/>
                          <a:cs typeface="Wingdings"/>
                        </a:rPr>
                        <a:t>, </a:t>
                      </a:r>
                      <a:r>
                        <a:rPr lang="ru-RU" sz="1150" b="0" i="0" u="none" strike="noStrike" dirty="0" err="1">
                          <a:solidFill>
                            <a:srgbClr val="C00000"/>
                          </a:solidFill>
                          <a:latin typeface="Calibri"/>
                          <a:ea typeface="Wingdings"/>
                          <a:cs typeface="Wingdings"/>
                        </a:rPr>
                        <a:t>Красноселькупский</a:t>
                      </a:r>
                      <a:r>
                        <a:rPr lang="ru-RU" sz="1150" b="0" i="0" u="none" strike="noStrike" dirty="0">
                          <a:solidFill>
                            <a:srgbClr val="C00000"/>
                          </a:solidFill>
                          <a:latin typeface="Calibri"/>
                          <a:ea typeface="Wingdings"/>
                          <a:cs typeface="Wingdings"/>
                        </a:rPr>
                        <a:t>  и </a:t>
                      </a:r>
                      <a:r>
                        <a:rPr lang="ru-RU" sz="1150" b="0" i="0" u="none" strike="noStrike" dirty="0" err="1">
                          <a:solidFill>
                            <a:srgbClr val="C00000"/>
                          </a:solidFill>
                          <a:latin typeface="Calibri"/>
                          <a:ea typeface="Wingdings"/>
                          <a:cs typeface="Wingdings"/>
                        </a:rPr>
                        <a:t>Шурышкарский</a:t>
                      </a:r>
                      <a:r>
                        <a:rPr lang="ru-RU" sz="1150" b="0" i="0" u="none" strike="noStrike" dirty="0">
                          <a:solidFill>
                            <a:srgbClr val="C00000"/>
                          </a:solidFill>
                          <a:latin typeface="Calibri"/>
                          <a:ea typeface="Wingdings"/>
                          <a:cs typeface="Wingdings"/>
                        </a:rPr>
                        <a:t>  </a:t>
                      </a:r>
                      <a:endParaRPr lang="ru-RU" sz="115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0982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cap="all" baseline="0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Семейные ценности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2229">
                <a:tc>
                  <a:txBody>
                    <a:bodyPr/>
                    <a:lstStyle/>
                    <a:p>
                      <a:pPr algn="r" fontAlgn="b"/>
                      <a:r>
                        <a:rPr lang="ru-RU" sz="1150" b="0" i="0" u="none" strike="noStrike" dirty="0" err="1">
                          <a:solidFill>
                            <a:srgbClr val="008000"/>
                          </a:solidFill>
                          <a:latin typeface="Calibri"/>
                          <a:ea typeface="Wingdings"/>
                          <a:cs typeface="Wingdings"/>
                        </a:rPr>
                        <a:t>Губкинский</a:t>
                      </a:r>
                      <a:r>
                        <a:rPr lang="ru-RU" sz="1150" b="0" i="0" u="none" strike="noStrike" dirty="0">
                          <a:solidFill>
                            <a:srgbClr val="008000"/>
                          </a:solidFill>
                          <a:latin typeface="Calibri"/>
                          <a:ea typeface="Wingdings"/>
                          <a:cs typeface="Wingdings"/>
                        </a:rPr>
                        <a:t> и Новый Уренгой, </a:t>
                      </a:r>
                      <a:r>
                        <a:rPr lang="ru-RU" sz="1150" b="0" i="0" u="none" strike="noStrike" dirty="0" err="1">
                          <a:solidFill>
                            <a:srgbClr val="008000"/>
                          </a:solidFill>
                          <a:latin typeface="Calibri"/>
                          <a:ea typeface="Wingdings"/>
                          <a:cs typeface="Wingdings"/>
                        </a:rPr>
                        <a:t>Ямальский</a:t>
                      </a:r>
                      <a:r>
                        <a:rPr lang="ru-RU" sz="1150" b="0" i="0" u="none" strike="noStrike" dirty="0">
                          <a:solidFill>
                            <a:srgbClr val="008000"/>
                          </a:solidFill>
                          <a:latin typeface="Calibri"/>
                          <a:ea typeface="Wingdings"/>
                          <a:cs typeface="Wingdings"/>
                        </a:rPr>
                        <a:t>  </a:t>
                      </a:r>
                      <a:endParaRPr lang="ru-RU" sz="1150" b="0" i="0" u="none" strike="noStrike" dirty="0">
                        <a:solidFill>
                          <a:srgbClr val="008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2229">
                <a:tc>
                  <a:txBody>
                    <a:bodyPr/>
                    <a:lstStyle/>
                    <a:p>
                      <a:pPr algn="r" fontAlgn="b"/>
                      <a:r>
                        <a:rPr lang="ru-RU" sz="1150" b="0" i="0" u="none" strike="noStrike" dirty="0" err="1">
                          <a:solidFill>
                            <a:srgbClr val="C00000"/>
                          </a:solidFill>
                          <a:latin typeface="Calibri"/>
                          <a:ea typeface="Wingdings"/>
                          <a:cs typeface="Wingdings"/>
                        </a:rPr>
                        <a:t>Шурышкарский</a:t>
                      </a:r>
                      <a:r>
                        <a:rPr lang="ru-RU" sz="1150" b="0" i="0" u="none" strike="noStrike" dirty="0">
                          <a:solidFill>
                            <a:srgbClr val="C00000"/>
                          </a:solidFill>
                          <a:latin typeface="Calibri"/>
                          <a:ea typeface="Wingdings"/>
                          <a:cs typeface="Wingdings"/>
                        </a:rPr>
                        <a:t>, </a:t>
                      </a:r>
                      <a:r>
                        <a:rPr lang="ru-RU" sz="1150" b="0" i="0" u="none" strike="noStrike" dirty="0" err="1">
                          <a:solidFill>
                            <a:srgbClr val="C00000"/>
                          </a:solidFill>
                          <a:latin typeface="Calibri"/>
                          <a:ea typeface="Wingdings"/>
                          <a:cs typeface="Wingdings"/>
                        </a:rPr>
                        <a:t>Красноселькупский</a:t>
                      </a:r>
                      <a:r>
                        <a:rPr lang="ru-RU" sz="1150" b="0" i="0" u="none" strike="noStrike" dirty="0">
                          <a:solidFill>
                            <a:srgbClr val="C00000"/>
                          </a:solidFill>
                          <a:latin typeface="Calibri"/>
                          <a:ea typeface="Wingdings"/>
                          <a:cs typeface="Wingdings"/>
                        </a:rPr>
                        <a:t> и Тазовский  </a:t>
                      </a:r>
                      <a:endParaRPr lang="ru-RU" sz="115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0982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cap="all" baseline="0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ЦИФРОВАЯ МОЛОДЕЖЬ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0982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0" i="0" u="none" strike="noStrike" cap="none" baseline="0" dirty="0" err="1">
                          <a:solidFill>
                            <a:srgbClr val="008000"/>
                          </a:solidFill>
                          <a:effectLst/>
                          <a:latin typeface="+mn-lt"/>
                        </a:rPr>
                        <a:t>Муравленко</a:t>
                      </a:r>
                      <a:r>
                        <a:rPr lang="ru-RU" sz="1150" b="0" i="0" u="none" strike="noStrike" cap="none" baseline="0" dirty="0">
                          <a:solidFill>
                            <a:srgbClr val="008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150" b="0" i="0" u="none" strike="noStrike" cap="none" baseline="0" dirty="0" err="1">
                          <a:solidFill>
                            <a:srgbClr val="008000"/>
                          </a:solidFill>
                          <a:effectLst/>
                          <a:latin typeface="+mn-lt"/>
                        </a:rPr>
                        <a:t>Пуровский</a:t>
                      </a:r>
                      <a:r>
                        <a:rPr lang="ru-RU" sz="1150" b="0" i="0" u="none" strike="noStrike" cap="none" baseline="0" dirty="0">
                          <a:solidFill>
                            <a:srgbClr val="008000"/>
                          </a:solidFill>
                          <a:effectLst/>
                          <a:latin typeface="+mn-lt"/>
                        </a:rPr>
                        <a:t>, Приуральский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0982">
                <a:tc>
                  <a:txBody>
                    <a:bodyPr/>
                    <a:lstStyle/>
                    <a:p>
                      <a:pPr algn="r" fontAlgn="b"/>
                      <a:r>
                        <a:rPr lang="ru-RU" sz="1150" b="0" i="0" u="none" strike="noStrike" cap="none" baseline="0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Красноселькупский</a:t>
                      </a:r>
                      <a:r>
                        <a:rPr lang="ru-RU" sz="1150" b="0" i="0" u="none" strike="noStrike" cap="none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150" b="0" i="0" u="none" strike="noStrike" cap="none" baseline="0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Шурышкарский</a:t>
                      </a:r>
                      <a:r>
                        <a:rPr lang="ru-RU" sz="1150" b="0" i="0" u="none" strike="noStrike" cap="none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150" b="0" i="0" u="none" strike="noStrike" cap="none" baseline="0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Лабытнанги</a:t>
                      </a:r>
                      <a:endParaRPr lang="ru-RU" sz="1150" b="0" i="0" u="none" strike="noStrike" cap="none" baseline="0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0982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cap="all" baseline="0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Ямал – территория профессионалов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2229">
                <a:tc>
                  <a:txBody>
                    <a:bodyPr/>
                    <a:lstStyle/>
                    <a:p>
                      <a:pPr algn="r" fontAlgn="b"/>
                      <a:r>
                        <a:rPr lang="ru-RU" sz="1150" b="0" i="0" u="none" strike="noStrike" dirty="0" err="1">
                          <a:solidFill>
                            <a:srgbClr val="008000"/>
                          </a:solidFill>
                          <a:latin typeface="Calibri"/>
                          <a:ea typeface="Wingdings"/>
                          <a:cs typeface="Wingdings"/>
                        </a:rPr>
                        <a:t>Губкинский</a:t>
                      </a:r>
                      <a:r>
                        <a:rPr lang="ru-RU" sz="1150" b="0" i="0" u="none" strike="noStrike" dirty="0">
                          <a:solidFill>
                            <a:srgbClr val="008000"/>
                          </a:solidFill>
                          <a:latin typeface="Calibri"/>
                          <a:ea typeface="Wingdings"/>
                          <a:cs typeface="Wingdings"/>
                        </a:rPr>
                        <a:t> и </a:t>
                      </a:r>
                      <a:r>
                        <a:rPr lang="ru-RU" sz="1150" b="0" i="0" u="none" strike="noStrike" dirty="0" err="1">
                          <a:solidFill>
                            <a:srgbClr val="008000"/>
                          </a:solidFill>
                          <a:latin typeface="Calibri"/>
                          <a:ea typeface="Wingdings"/>
                          <a:cs typeface="Wingdings"/>
                        </a:rPr>
                        <a:t>Муравленко</a:t>
                      </a:r>
                      <a:r>
                        <a:rPr lang="ru-RU" sz="1150" b="0" i="0" u="none" strike="noStrike" dirty="0">
                          <a:solidFill>
                            <a:srgbClr val="008000"/>
                          </a:solidFill>
                          <a:latin typeface="Calibri"/>
                          <a:ea typeface="Wingdings"/>
                          <a:cs typeface="Wingdings"/>
                        </a:rPr>
                        <a:t>, </a:t>
                      </a:r>
                      <a:r>
                        <a:rPr lang="ru-RU" sz="1150" b="0" i="0" u="none" strike="noStrike" dirty="0" err="1">
                          <a:solidFill>
                            <a:srgbClr val="008000"/>
                          </a:solidFill>
                          <a:latin typeface="Calibri"/>
                          <a:ea typeface="Wingdings"/>
                          <a:cs typeface="Wingdings"/>
                        </a:rPr>
                        <a:t>Ямальский</a:t>
                      </a:r>
                      <a:r>
                        <a:rPr lang="ru-RU" sz="1150" b="0" i="0" u="none" strike="noStrike" dirty="0">
                          <a:solidFill>
                            <a:srgbClr val="008000"/>
                          </a:solidFill>
                          <a:latin typeface="Calibri"/>
                          <a:ea typeface="Wingdings"/>
                          <a:cs typeface="Wingdings"/>
                        </a:rPr>
                        <a:t>  </a:t>
                      </a:r>
                      <a:endParaRPr lang="ru-RU" sz="1150" b="0" i="0" u="none" strike="noStrike" dirty="0">
                        <a:solidFill>
                          <a:srgbClr val="008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2229">
                <a:tc>
                  <a:txBody>
                    <a:bodyPr/>
                    <a:lstStyle/>
                    <a:p>
                      <a:pPr algn="r" fontAlgn="b"/>
                      <a:r>
                        <a:rPr lang="ru-RU" sz="1150" b="0" i="0" u="none" strike="noStrike" dirty="0" err="1">
                          <a:solidFill>
                            <a:srgbClr val="C00000"/>
                          </a:solidFill>
                          <a:latin typeface="Calibri"/>
                          <a:ea typeface="Wingdings"/>
                          <a:cs typeface="Wingdings"/>
                        </a:rPr>
                        <a:t>Красноселькупский</a:t>
                      </a:r>
                      <a:r>
                        <a:rPr lang="ru-RU" sz="1150" b="0" i="0" u="none" strike="noStrike" dirty="0">
                          <a:solidFill>
                            <a:srgbClr val="C00000"/>
                          </a:solidFill>
                          <a:latin typeface="Calibri"/>
                          <a:ea typeface="Wingdings"/>
                          <a:cs typeface="Wingdings"/>
                        </a:rPr>
                        <a:t>, </a:t>
                      </a:r>
                      <a:r>
                        <a:rPr lang="ru-RU" sz="1150" b="0" i="0" u="none" strike="noStrike" dirty="0" err="1">
                          <a:solidFill>
                            <a:srgbClr val="C00000"/>
                          </a:solidFill>
                          <a:latin typeface="Calibri"/>
                          <a:ea typeface="Wingdings"/>
                          <a:cs typeface="Wingdings"/>
                        </a:rPr>
                        <a:t>Шурышкарский</a:t>
                      </a:r>
                      <a:r>
                        <a:rPr lang="ru-RU" sz="1150" b="0" i="0" u="none" strike="noStrike" dirty="0">
                          <a:solidFill>
                            <a:srgbClr val="C00000"/>
                          </a:solidFill>
                          <a:latin typeface="Calibri"/>
                          <a:ea typeface="Wingdings"/>
                          <a:cs typeface="Wingdings"/>
                        </a:rPr>
                        <a:t> и Тазовский  </a:t>
                      </a:r>
                      <a:endParaRPr lang="ru-RU" sz="115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pic>
        <p:nvPicPr>
          <p:cNvPr id="28" name="Рисунок 27" descr="!!!!галка 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08104" y="1129308"/>
            <a:ext cx="144016" cy="144016"/>
          </a:xfrm>
          <a:prstGeom prst="rect">
            <a:avLst/>
          </a:prstGeom>
        </p:spPr>
      </p:pic>
      <p:pic>
        <p:nvPicPr>
          <p:cNvPr id="41" name="Рисунок 40" descr="!!!крестик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95936" y="1345332"/>
            <a:ext cx="144016" cy="144016"/>
          </a:xfrm>
          <a:prstGeom prst="rect">
            <a:avLst/>
          </a:prstGeom>
        </p:spPr>
      </p:pic>
      <p:pic>
        <p:nvPicPr>
          <p:cNvPr id="29" name="Рисунок 28" descr="News_77569_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244408" y="4153644"/>
            <a:ext cx="576064" cy="576064"/>
          </a:xfrm>
          <a:prstGeom prst="rect">
            <a:avLst/>
          </a:prstGeom>
        </p:spPr>
      </p:pic>
      <p:pic>
        <p:nvPicPr>
          <p:cNvPr id="30" name="Рисунок 29" descr="!!!крестик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779912" y="697260"/>
            <a:ext cx="144016" cy="144016"/>
          </a:xfrm>
          <a:prstGeom prst="rect">
            <a:avLst/>
          </a:prstGeom>
        </p:spPr>
      </p:pic>
      <p:pic>
        <p:nvPicPr>
          <p:cNvPr id="31" name="Рисунок 30" descr="!!!крестик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60032" y="5233764"/>
            <a:ext cx="144016" cy="144016"/>
          </a:xfrm>
          <a:prstGeom prst="rect">
            <a:avLst/>
          </a:prstGeom>
        </p:spPr>
      </p:pic>
      <p:pic>
        <p:nvPicPr>
          <p:cNvPr id="32" name="Рисунок 31" descr="!!!крестик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779912" y="1993404"/>
            <a:ext cx="144016" cy="144016"/>
          </a:xfrm>
          <a:prstGeom prst="rect">
            <a:avLst/>
          </a:prstGeom>
        </p:spPr>
      </p:pic>
      <p:pic>
        <p:nvPicPr>
          <p:cNvPr id="33" name="Рисунок 32" descr="!!!крестик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644008" y="2641476"/>
            <a:ext cx="144016" cy="144016"/>
          </a:xfrm>
          <a:prstGeom prst="rect">
            <a:avLst/>
          </a:prstGeom>
        </p:spPr>
      </p:pic>
      <p:pic>
        <p:nvPicPr>
          <p:cNvPr id="34" name="Рисунок 33" descr="!!!крестик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716016" y="3289548"/>
            <a:ext cx="144016" cy="144016"/>
          </a:xfrm>
          <a:prstGeom prst="rect">
            <a:avLst/>
          </a:prstGeom>
        </p:spPr>
      </p:pic>
      <p:pic>
        <p:nvPicPr>
          <p:cNvPr id="35" name="Рисунок 34" descr="!!!крестик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60032" y="3937620"/>
            <a:ext cx="144016" cy="144016"/>
          </a:xfrm>
          <a:prstGeom prst="rect">
            <a:avLst/>
          </a:prstGeom>
        </p:spPr>
      </p:pic>
      <p:pic>
        <p:nvPicPr>
          <p:cNvPr id="36" name="Рисунок 35" descr="!!!крестик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788024" y="4585692"/>
            <a:ext cx="144016" cy="144016"/>
          </a:xfrm>
          <a:prstGeom prst="rect">
            <a:avLst/>
          </a:prstGeom>
        </p:spPr>
      </p:pic>
      <p:pic>
        <p:nvPicPr>
          <p:cNvPr id="37" name="Рисунок 36" descr="!!!!галка 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60032" y="481236"/>
            <a:ext cx="144016" cy="144016"/>
          </a:xfrm>
          <a:prstGeom prst="rect">
            <a:avLst/>
          </a:prstGeom>
        </p:spPr>
      </p:pic>
      <p:pic>
        <p:nvPicPr>
          <p:cNvPr id="38" name="Рисунок 37" descr="!!!!галка 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707904" y="1777380"/>
            <a:ext cx="144016" cy="144016"/>
          </a:xfrm>
          <a:prstGeom prst="rect">
            <a:avLst/>
          </a:prstGeom>
        </p:spPr>
      </p:pic>
      <p:pic>
        <p:nvPicPr>
          <p:cNvPr id="39" name="Рисунок 38" descr="!!!!галка 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99992" y="2425452"/>
            <a:ext cx="144016" cy="144016"/>
          </a:xfrm>
          <a:prstGeom prst="rect">
            <a:avLst/>
          </a:prstGeom>
        </p:spPr>
      </p:pic>
      <p:pic>
        <p:nvPicPr>
          <p:cNvPr id="40" name="Рисунок 39" descr="!!!!галка 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80112" y="3073524"/>
            <a:ext cx="144016" cy="144016"/>
          </a:xfrm>
          <a:prstGeom prst="rect">
            <a:avLst/>
          </a:prstGeom>
        </p:spPr>
      </p:pic>
      <p:pic>
        <p:nvPicPr>
          <p:cNvPr id="54" name="Рисунок 53" descr="!!!!галка 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92080" y="3721596"/>
            <a:ext cx="144016" cy="144016"/>
          </a:xfrm>
          <a:prstGeom prst="rect">
            <a:avLst/>
          </a:prstGeom>
        </p:spPr>
      </p:pic>
      <p:pic>
        <p:nvPicPr>
          <p:cNvPr id="55" name="Рисунок 54" descr="!!!!галка 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36096" y="4369668"/>
            <a:ext cx="144016" cy="144016"/>
          </a:xfrm>
          <a:prstGeom prst="rect">
            <a:avLst/>
          </a:prstGeom>
        </p:spPr>
      </p:pic>
      <p:pic>
        <p:nvPicPr>
          <p:cNvPr id="56" name="Рисунок 55" descr="!!!!галка 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08104" y="5017740"/>
            <a:ext cx="144016" cy="1440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98" y="-1"/>
            <a:ext cx="7647067" cy="5715001"/>
          </a:xfrm>
          <a:prstGeom prst="rect">
            <a:avLst/>
          </a:prstGeom>
        </p:spPr>
      </p:pic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5305772"/>
            <a:ext cx="395536" cy="409228"/>
          </a:xfrm>
        </p:spPr>
        <p:txBody>
          <a:bodyPr/>
          <a:lstStyle/>
          <a:p>
            <a:pPr algn="ctr"/>
            <a:fld id="{EC2EBF0D-3B44-4C21-9596-600DDEA72085}" type="slidenum">
              <a:rPr lang="ru-RU" sz="1400" smtClean="0">
                <a:solidFill>
                  <a:srgbClr val="003399"/>
                </a:solidFill>
              </a:rPr>
              <a:pPr algn="ctr"/>
              <a:t>16</a:t>
            </a:fld>
            <a:endParaRPr lang="ru-RU" sz="1400" dirty="0">
              <a:solidFill>
                <a:srgbClr val="003399"/>
              </a:solidFill>
            </a:endParaRPr>
          </a:p>
        </p:txBody>
      </p:sp>
      <p:grpSp>
        <p:nvGrpSpPr>
          <p:cNvPr id="2" name="Группа 52"/>
          <p:cNvGrpSpPr/>
          <p:nvPr/>
        </p:nvGrpSpPr>
        <p:grpSpPr>
          <a:xfrm>
            <a:off x="2699792" y="481236"/>
            <a:ext cx="6237189" cy="5040560"/>
            <a:chOff x="1371732" y="193204"/>
            <a:chExt cx="7052076" cy="5400600"/>
          </a:xfrm>
        </p:grpSpPr>
        <p:pic>
          <p:nvPicPr>
            <p:cNvPr id="54" name="Рисунок 53" descr="2_map-yanao-larg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9672" y="193204"/>
              <a:ext cx="6205488" cy="538826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</p:pic>
        <p:sp>
          <p:nvSpPr>
            <p:cNvPr id="55" name="TextBox 54"/>
            <p:cNvSpPr txBox="1"/>
            <p:nvPr/>
          </p:nvSpPr>
          <p:spPr>
            <a:xfrm>
              <a:off x="1371732" y="4393671"/>
              <a:ext cx="1424936" cy="41055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050" b="1" dirty="0">
                  <a:solidFill>
                    <a:srgbClr val="800080"/>
                  </a:solidFill>
                </a:rPr>
                <a:t>ШУРЫШКАРСКИЙ </a:t>
              </a:r>
            </a:p>
            <a:p>
              <a:pPr algn="ctr">
                <a:lnSpc>
                  <a:spcPct val="90000"/>
                </a:lnSpc>
              </a:pPr>
              <a:r>
                <a:rPr lang="ru-RU" sz="1050" b="1" dirty="0">
                  <a:solidFill>
                    <a:srgbClr val="800080"/>
                  </a:solidFill>
                </a:rPr>
                <a:t>РАЙОН 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320700" y="5161756"/>
              <a:ext cx="1173007" cy="27205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 wrap="none" rtlCol="0">
              <a:spAutoFit/>
            </a:bodyPr>
            <a:lstStyle/>
            <a:p>
              <a:r>
                <a:rPr lang="ru-RU" sz="1050" b="1" dirty="0">
                  <a:solidFill>
                    <a:srgbClr val="00CC00"/>
                  </a:solidFill>
                </a:rPr>
                <a:t>МУРАВЛЕНКО 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526494" y="2209428"/>
              <a:ext cx="1037076" cy="37936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050" b="1" dirty="0">
                  <a:solidFill>
                    <a:srgbClr val="0070C0"/>
                  </a:solidFill>
                </a:rPr>
                <a:t>ТАЗОВСКИЙ </a:t>
              </a:r>
            </a:p>
            <a:p>
              <a:pPr algn="ctr">
                <a:lnSpc>
                  <a:spcPct val="80000"/>
                </a:lnSpc>
              </a:pPr>
              <a:r>
                <a:rPr lang="ru-RU" sz="1050" b="1" dirty="0">
                  <a:solidFill>
                    <a:srgbClr val="0070C0"/>
                  </a:solidFill>
                </a:rPr>
                <a:t>РАЙОН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679883" y="3356413"/>
              <a:ext cx="1743925" cy="41055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050" b="1" dirty="0">
                  <a:solidFill>
                    <a:srgbClr val="9966FF"/>
                  </a:solidFill>
                </a:rPr>
                <a:t>КРАСНОСЕЛЬКУПСКИЙ </a:t>
              </a:r>
            </a:p>
            <a:p>
              <a:pPr algn="ctr">
                <a:lnSpc>
                  <a:spcPct val="90000"/>
                </a:lnSpc>
              </a:pPr>
              <a:r>
                <a:rPr lang="ru-RU" sz="1050" b="1" dirty="0">
                  <a:solidFill>
                    <a:srgbClr val="9966FF"/>
                  </a:solidFill>
                </a:rPr>
                <a:t>РАЙОН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495664" y="4873724"/>
              <a:ext cx="910206" cy="25115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050" b="1" dirty="0">
                  <a:solidFill>
                    <a:srgbClr val="FF0000"/>
                  </a:solidFill>
                </a:rPr>
                <a:t>НОЯБРЬСК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984159" y="4369668"/>
              <a:ext cx="1057012" cy="40477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050" b="1" dirty="0">
                  <a:solidFill>
                    <a:srgbClr val="FF6600"/>
                  </a:solidFill>
                </a:rPr>
                <a:t>ПУРОВСКИЙ </a:t>
              </a:r>
            </a:p>
            <a:p>
              <a:pPr algn="ctr">
                <a:lnSpc>
                  <a:spcPct val="90000"/>
                </a:lnSpc>
              </a:pPr>
              <a:r>
                <a:rPr lang="ru-RU" sz="1050" b="1" dirty="0">
                  <a:solidFill>
                    <a:srgbClr val="FF6600"/>
                  </a:solidFill>
                </a:rPr>
                <a:t>РАЙОН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424873" y="2963624"/>
              <a:ext cx="912017" cy="27205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 wrap="none" rtlCol="0">
              <a:spAutoFit/>
            </a:bodyPr>
            <a:lstStyle/>
            <a:p>
              <a:r>
                <a:rPr lang="ru-RU" sz="1050" b="1" dirty="0">
                  <a:solidFill>
                    <a:srgbClr val="00CC00"/>
                  </a:solidFill>
                </a:rPr>
                <a:t>САЛЕХАРД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597882" y="2624924"/>
              <a:ext cx="1163946" cy="27205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 wrap="none" rtlCol="0">
              <a:spAutoFit/>
            </a:bodyPr>
            <a:lstStyle/>
            <a:p>
              <a:r>
                <a:rPr lang="ru-RU" sz="1050" b="1" dirty="0">
                  <a:solidFill>
                    <a:srgbClr val="0070C0"/>
                  </a:solidFill>
                </a:rPr>
                <a:t>ЛАБЫТНАНГИ 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 rot="20253685">
              <a:off x="3498655" y="4320497"/>
              <a:ext cx="1087824" cy="26822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 wrap="none" rtlCol="0">
              <a:spAutoFit/>
            </a:bodyPr>
            <a:lstStyle/>
            <a:p>
              <a:r>
                <a:rPr lang="ru-RU" sz="105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ГУБКИНСКИЙ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 rot="18165333">
              <a:off x="3574789" y="2040786"/>
              <a:ext cx="1041151" cy="43324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050" b="1" dirty="0">
                  <a:solidFill>
                    <a:srgbClr val="FF0000"/>
                  </a:solidFill>
                </a:rPr>
                <a:t>ЯМАЛЬСКИЙ </a:t>
              </a:r>
            </a:p>
            <a:p>
              <a:pPr algn="ctr">
                <a:lnSpc>
                  <a:spcPct val="90000"/>
                </a:lnSpc>
              </a:pPr>
              <a:r>
                <a:rPr lang="ru-RU" sz="1050" b="1" dirty="0">
                  <a:solidFill>
                    <a:srgbClr val="FF0000"/>
                  </a:solidFill>
                </a:rPr>
                <a:t>РАЙОН</a:t>
              </a:r>
            </a:p>
          </p:txBody>
        </p:sp>
        <p:sp>
          <p:nvSpPr>
            <p:cNvPr id="66" name="Блок-схема: узел 65"/>
            <p:cNvSpPr/>
            <p:nvPr/>
          </p:nvSpPr>
          <p:spPr>
            <a:xfrm>
              <a:off x="1835696" y="3649588"/>
              <a:ext cx="720080" cy="720080"/>
            </a:xfrm>
            <a:prstGeom prst="flowChartConnector">
              <a:avLst/>
            </a:prstGeom>
            <a:solidFill>
              <a:srgbClr val="80008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</a:p>
          </p:txBody>
        </p:sp>
        <p:pic>
          <p:nvPicPr>
            <p:cNvPr id="67" name="Рисунок 66" descr="ЗАПЛАТКИ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4048" y="3577580"/>
              <a:ext cx="1104900" cy="20955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</p:pic>
        <p:sp>
          <p:nvSpPr>
            <p:cNvPr id="68" name="Блок-схема: узел 67"/>
            <p:cNvSpPr/>
            <p:nvPr/>
          </p:nvSpPr>
          <p:spPr>
            <a:xfrm>
              <a:off x="2843808" y="3145532"/>
              <a:ext cx="720080" cy="72008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</a:p>
          </p:txBody>
        </p:sp>
        <p:pic>
          <p:nvPicPr>
            <p:cNvPr id="69" name="Рисунок 68" descr="ЗАПЛАТКИ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27984" y="4513684"/>
              <a:ext cx="1104900" cy="20955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</p:pic>
        <p:sp>
          <p:nvSpPr>
            <p:cNvPr id="70" name="Блок-схема: узел 69"/>
            <p:cNvSpPr/>
            <p:nvPr/>
          </p:nvSpPr>
          <p:spPr>
            <a:xfrm>
              <a:off x="4355976" y="4513684"/>
              <a:ext cx="720080" cy="720080"/>
            </a:xfrm>
            <a:prstGeom prst="flowChartConnector">
              <a:avLst/>
            </a:prstGeom>
            <a:solidFill>
              <a:srgbClr val="00CC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71" name="Блок-схема: узел 70"/>
            <p:cNvSpPr/>
            <p:nvPr/>
          </p:nvSpPr>
          <p:spPr>
            <a:xfrm>
              <a:off x="5508104" y="2569468"/>
              <a:ext cx="720080" cy="720080"/>
            </a:xfrm>
            <a:prstGeom prst="flowChartConnector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  <p:sp>
          <p:nvSpPr>
            <p:cNvPr id="72" name="Блок-схема: узел 71"/>
            <p:cNvSpPr/>
            <p:nvPr/>
          </p:nvSpPr>
          <p:spPr>
            <a:xfrm>
              <a:off x="4932040" y="4873724"/>
              <a:ext cx="720080" cy="72008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73" name="Блок-схема: узел 72"/>
            <p:cNvSpPr/>
            <p:nvPr/>
          </p:nvSpPr>
          <p:spPr>
            <a:xfrm>
              <a:off x="5364088" y="4009628"/>
              <a:ext cx="720080" cy="720080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74" name="Блок-схема: узел 73"/>
            <p:cNvSpPr/>
            <p:nvPr/>
          </p:nvSpPr>
          <p:spPr>
            <a:xfrm>
              <a:off x="2195736" y="3145532"/>
              <a:ext cx="720080" cy="720080"/>
            </a:xfrm>
            <a:prstGeom prst="flowChartConnector">
              <a:avLst/>
            </a:prstGeom>
            <a:solidFill>
              <a:srgbClr val="00CC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75" name="Блок-схема: узел 74"/>
            <p:cNvSpPr/>
            <p:nvPr/>
          </p:nvSpPr>
          <p:spPr>
            <a:xfrm>
              <a:off x="2699792" y="2641476"/>
              <a:ext cx="720080" cy="720080"/>
            </a:xfrm>
            <a:prstGeom prst="flowChartConnector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  <p:sp>
          <p:nvSpPr>
            <p:cNvPr id="76" name="Блок-схема: узел 75"/>
            <p:cNvSpPr/>
            <p:nvPr/>
          </p:nvSpPr>
          <p:spPr>
            <a:xfrm>
              <a:off x="3779912" y="3433564"/>
              <a:ext cx="720080" cy="720080"/>
            </a:xfrm>
            <a:prstGeom prst="flowChartConnector">
              <a:avLst/>
            </a:prstGeom>
            <a:solidFill>
              <a:srgbClr val="00666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77" name="Блок-схема: узел 76"/>
            <p:cNvSpPr/>
            <p:nvPr/>
          </p:nvSpPr>
          <p:spPr>
            <a:xfrm>
              <a:off x="4449921" y="3793604"/>
              <a:ext cx="720080" cy="720080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78" name="Блок-схема: узел 77"/>
            <p:cNvSpPr/>
            <p:nvPr/>
          </p:nvSpPr>
          <p:spPr>
            <a:xfrm>
              <a:off x="3635896" y="2641476"/>
              <a:ext cx="720080" cy="72008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543000" y="3865612"/>
              <a:ext cx="1321628" cy="41055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050" b="1" dirty="0">
                  <a:solidFill>
                    <a:srgbClr val="00B0F0"/>
                  </a:solidFill>
                </a:rPr>
                <a:t>ПРИУРАЛЬСКИЙ </a:t>
              </a:r>
            </a:p>
            <a:p>
              <a:pPr algn="ctr">
                <a:lnSpc>
                  <a:spcPct val="90000"/>
                </a:lnSpc>
              </a:pPr>
              <a:r>
                <a:rPr lang="ru-RU" sz="1050" b="1" dirty="0">
                  <a:solidFill>
                    <a:srgbClr val="00B0F0"/>
                  </a:solidFill>
                </a:rPr>
                <a:t>РАЙОН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 rot="18428791">
              <a:off x="4209557" y="2924286"/>
              <a:ext cx="1242827" cy="43324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050" b="1" dirty="0">
                  <a:solidFill>
                    <a:srgbClr val="006666"/>
                  </a:solidFill>
                </a:rPr>
                <a:t>НАДЫМСКИЙ </a:t>
              </a:r>
            </a:p>
            <a:p>
              <a:pPr algn="ctr">
                <a:lnSpc>
                  <a:spcPct val="90000"/>
                </a:lnSpc>
              </a:pPr>
              <a:r>
                <a:rPr lang="ru-RU" sz="1050" b="1" dirty="0">
                  <a:solidFill>
                    <a:srgbClr val="006666"/>
                  </a:solidFill>
                </a:rPr>
                <a:t>РАЙОН</a:t>
              </a:r>
            </a:p>
          </p:txBody>
        </p:sp>
        <p:pic>
          <p:nvPicPr>
            <p:cNvPr id="81" name="Рисунок 80" descr="ЗАПЛАТКИ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80112" y="3721596"/>
              <a:ext cx="1104900" cy="20955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</p:pic>
        <p:sp>
          <p:nvSpPr>
            <p:cNvPr id="82" name="Блок-схема: узел 81"/>
            <p:cNvSpPr/>
            <p:nvPr/>
          </p:nvSpPr>
          <p:spPr>
            <a:xfrm>
              <a:off x="6322484" y="3577580"/>
              <a:ext cx="720080" cy="720080"/>
            </a:xfrm>
            <a:prstGeom prst="flowChartConnector">
              <a:avLst/>
            </a:prstGeom>
            <a:solidFill>
              <a:srgbClr val="9966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  <p:sp>
          <p:nvSpPr>
            <p:cNvPr id="83" name="Блок-схема: узел 82"/>
            <p:cNvSpPr/>
            <p:nvPr/>
          </p:nvSpPr>
          <p:spPr>
            <a:xfrm>
              <a:off x="5019831" y="3217540"/>
              <a:ext cx="720080" cy="720080"/>
            </a:xfrm>
            <a:prstGeom prst="flowChartConnector">
              <a:avLst/>
            </a:prstGeom>
            <a:solidFill>
              <a:srgbClr val="00CC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660320" y="3361557"/>
              <a:ext cx="812333" cy="37592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050" b="1" dirty="0">
                  <a:solidFill>
                    <a:srgbClr val="00CC00"/>
                  </a:solidFill>
                </a:rPr>
                <a:t>НОВЫЙ </a:t>
              </a:r>
              <a:br>
                <a:rPr lang="ru-RU" sz="1050" b="1" dirty="0">
                  <a:solidFill>
                    <a:srgbClr val="00CC00"/>
                  </a:solidFill>
                </a:rPr>
              </a:br>
              <a:r>
                <a:rPr lang="ru-RU" sz="1050" b="1" dirty="0">
                  <a:solidFill>
                    <a:srgbClr val="00CC00"/>
                  </a:solidFill>
                </a:rPr>
                <a:t>УРЕНГОЙ</a:t>
              </a: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5292080" y="274211"/>
            <a:ext cx="363691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50" b="1" cap="all" dirty="0">
                <a:solidFill>
                  <a:srgbClr val="003399"/>
                </a:solidFill>
              </a:rPr>
              <a:t>Рейтинг муниципальных образований ЯНАО </a:t>
            </a:r>
          </a:p>
          <a:p>
            <a:pPr algn="r"/>
            <a:r>
              <a:rPr lang="ru-RU" sz="1450" b="1" cap="all" dirty="0">
                <a:solidFill>
                  <a:srgbClr val="003399"/>
                </a:solidFill>
              </a:rPr>
              <a:t>по критериям оценки </a:t>
            </a:r>
          </a:p>
          <a:p>
            <a:pPr algn="r"/>
            <a:r>
              <a:rPr lang="ru-RU" sz="1450" b="1" cap="all" dirty="0">
                <a:solidFill>
                  <a:srgbClr val="003399"/>
                </a:solidFill>
              </a:rPr>
              <a:t>современного </a:t>
            </a:r>
          </a:p>
          <a:p>
            <a:pPr algn="r"/>
            <a:r>
              <a:rPr lang="ru-RU" sz="1450" b="1" cap="all" dirty="0">
                <a:solidFill>
                  <a:srgbClr val="003399"/>
                </a:solidFill>
              </a:rPr>
              <a:t>положения </a:t>
            </a:r>
          </a:p>
          <a:p>
            <a:pPr algn="r"/>
            <a:r>
              <a:rPr lang="ru-RU" sz="1450" b="1" cap="all" dirty="0">
                <a:solidFill>
                  <a:srgbClr val="003399"/>
                </a:solidFill>
              </a:rPr>
              <a:t>молодёжи</a:t>
            </a:r>
          </a:p>
        </p:txBody>
      </p:sp>
      <p:pic>
        <p:nvPicPr>
          <p:cNvPr id="40" name="Рисунок 39" descr="Голубая полос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-1975656" y="1975656"/>
            <a:ext cx="5715000" cy="1763688"/>
          </a:xfrm>
          <a:prstGeom prst="rect">
            <a:avLst/>
          </a:prstGeom>
        </p:spPr>
      </p:pic>
      <p:graphicFrame>
        <p:nvGraphicFramePr>
          <p:cNvPr id="37" name="Диаграмма 36"/>
          <p:cNvGraphicFramePr/>
          <p:nvPr/>
        </p:nvGraphicFramePr>
        <p:xfrm>
          <a:off x="0" y="1"/>
          <a:ext cx="3563888" cy="571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98" y="-1"/>
            <a:ext cx="7647067" cy="5715001"/>
          </a:xfrm>
          <a:prstGeom prst="rect">
            <a:avLst/>
          </a:prstGeom>
        </p:spPr>
      </p:pic>
      <p:pic>
        <p:nvPicPr>
          <p:cNvPr id="22" name="Рисунок 21" descr="Голубая полос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579612" y="1579612"/>
            <a:ext cx="5715000" cy="2555776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345085" y="193204"/>
            <a:ext cx="8496944" cy="576064"/>
          </a:xfrm>
          <a:prstGeom prst="roundRect">
            <a:avLst/>
          </a:prstGeom>
          <a:solidFill>
            <a:srgbClr val="12A7DC"/>
          </a:solidFill>
          <a:ln w="12700">
            <a:solidFill>
              <a:srgbClr val="33CC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21557" y="193204"/>
            <a:ext cx="9144000" cy="64807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инициативности молодёжи ЯНАО</a:t>
            </a:r>
            <a:endParaRPr lang="ru-RU" sz="26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9512" y="2209428"/>
            <a:ext cx="2376264" cy="3291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2000"/>
              </a:lnSpc>
            </a:pPr>
            <a:r>
              <a:rPr lang="ru-RU" sz="19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</a:t>
            </a:r>
            <a:r>
              <a:rPr lang="ru-RU" sz="1900" b="1" cap="all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ИНИЦИАТИВНОСТИ</a:t>
            </a:r>
            <a:r>
              <a:rPr lang="ru-RU" sz="19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МОЛОДЕЖИ  ЯНАО</a:t>
            </a:r>
          </a:p>
          <a:p>
            <a:pPr>
              <a:lnSpc>
                <a:spcPct val="92000"/>
              </a:lnSpc>
            </a:pPr>
            <a:r>
              <a:rPr lang="ru-RU" sz="19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СОСТАВЛЯЕТ </a:t>
            </a:r>
          </a:p>
          <a:p>
            <a:pPr>
              <a:lnSpc>
                <a:spcPct val="92000"/>
              </a:lnSpc>
            </a:pPr>
            <a:r>
              <a:rPr lang="ru-RU" sz="3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56% </a:t>
            </a:r>
          </a:p>
          <a:p>
            <a:pPr>
              <a:lnSpc>
                <a:spcPct val="92000"/>
              </a:lnSpc>
            </a:pPr>
            <a:r>
              <a:rPr lang="ru-RU" sz="19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ТАКОВА ДОЛЯ МОЛОДЫХ ЛЮДЕЙ, КОТОРЫЕ ГОТОВЫ ПРОЯВЛЯТЬ  ОБЩЕСТВЕННУЮ ИНИЦИАТИВУ</a:t>
            </a:r>
          </a:p>
        </p:txBody>
      </p:sp>
      <p:sp>
        <p:nvSpPr>
          <p:cNvPr id="4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5305772"/>
            <a:ext cx="395536" cy="409228"/>
          </a:xfrm>
        </p:spPr>
        <p:txBody>
          <a:bodyPr/>
          <a:lstStyle/>
          <a:p>
            <a:pPr algn="ctr"/>
            <a:fld id="{EC2EBF0D-3B44-4C21-9596-600DDEA72085}" type="slidenum">
              <a:rPr lang="ru-RU" sz="1400" smtClean="0">
                <a:solidFill>
                  <a:srgbClr val="003399"/>
                </a:solidFill>
              </a:rPr>
              <a:pPr algn="ctr"/>
              <a:t>17</a:t>
            </a:fld>
            <a:endParaRPr lang="ru-RU" sz="1400" dirty="0">
              <a:solidFill>
                <a:srgbClr val="003399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771800" y="1129308"/>
            <a:ext cx="5400600" cy="797141"/>
          </a:xfrm>
          <a:prstGeom prst="rect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fontAlgn="ctr">
              <a:lnSpc>
                <a:spcPct val="95000"/>
              </a:lnSpc>
            </a:pPr>
            <a:r>
              <a:rPr lang="ru-RU" sz="1600" cap="all" dirty="0">
                <a:solidFill>
                  <a:srgbClr val="003399"/>
                </a:solidFill>
              </a:rPr>
              <a:t>Оценивают возможности для самореализации молодых людей, построения карьеры и благополучной жизни в ЯНАО как высокие</a:t>
            </a:r>
          </a:p>
        </p:txBody>
      </p:sp>
      <p:sp>
        <p:nvSpPr>
          <p:cNvPr id="44" name="Восьмиугольник 43"/>
          <p:cNvSpPr/>
          <p:nvPr/>
        </p:nvSpPr>
        <p:spPr>
          <a:xfrm>
            <a:off x="7884368" y="1129308"/>
            <a:ext cx="1008112" cy="792088"/>
          </a:xfrm>
          <a:prstGeom prst="octagon">
            <a:avLst/>
          </a:prstGeom>
          <a:solidFill>
            <a:srgbClr val="0033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28,8%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771800" y="2249380"/>
            <a:ext cx="5400600" cy="320088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fontAlgn="ctr">
              <a:lnSpc>
                <a:spcPct val="90000"/>
              </a:lnSpc>
            </a:pPr>
            <a:r>
              <a:rPr lang="ru-RU" sz="1600" cap="all" dirty="0">
                <a:solidFill>
                  <a:srgbClr val="00B0F0"/>
                </a:solidFill>
              </a:rPr>
              <a:t>Вполне уверены, что все зависит от них лично</a:t>
            </a:r>
          </a:p>
        </p:txBody>
      </p:sp>
      <p:sp>
        <p:nvSpPr>
          <p:cNvPr id="47" name="Восьмиугольник 46"/>
          <p:cNvSpPr/>
          <p:nvPr/>
        </p:nvSpPr>
        <p:spPr>
          <a:xfrm>
            <a:off x="7884368" y="1993404"/>
            <a:ext cx="1008112" cy="792088"/>
          </a:xfrm>
          <a:prstGeom prst="octagon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58,1%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2771800" y="2963885"/>
            <a:ext cx="5400600" cy="563231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fontAlgn="ctr">
              <a:lnSpc>
                <a:spcPct val="95000"/>
              </a:lnSpc>
            </a:pPr>
            <a:r>
              <a:rPr lang="ru-RU" sz="1600" cap="all" dirty="0">
                <a:solidFill>
                  <a:srgbClr val="00B050"/>
                </a:solidFill>
              </a:rPr>
              <a:t>Состоят в общественных организациях  </a:t>
            </a:r>
            <a:br>
              <a:rPr lang="ru-RU" sz="1600" cap="all" dirty="0">
                <a:solidFill>
                  <a:srgbClr val="00B050"/>
                </a:solidFill>
              </a:rPr>
            </a:br>
            <a:r>
              <a:rPr lang="ru-RU" sz="1600" cap="all" dirty="0">
                <a:solidFill>
                  <a:srgbClr val="00B050"/>
                </a:solidFill>
              </a:rPr>
              <a:t>и объединениях автономного округа</a:t>
            </a:r>
          </a:p>
        </p:txBody>
      </p:sp>
      <p:sp>
        <p:nvSpPr>
          <p:cNvPr id="49" name="Восьмиугольник 48"/>
          <p:cNvSpPr/>
          <p:nvPr/>
        </p:nvSpPr>
        <p:spPr>
          <a:xfrm>
            <a:off x="7884368" y="2857500"/>
            <a:ext cx="1008112" cy="792088"/>
          </a:xfrm>
          <a:prstGeom prst="octagon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41,2%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771800" y="3793604"/>
            <a:ext cx="5400600" cy="563231"/>
          </a:xfrm>
          <a:prstGeom prst="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fontAlgn="ctr">
              <a:lnSpc>
                <a:spcPct val="95000"/>
              </a:lnSpc>
            </a:pPr>
            <a:r>
              <a:rPr lang="ru-RU" sz="1600" cap="all" dirty="0">
                <a:solidFill>
                  <a:srgbClr val="FF6600"/>
                </a:solidFill>
              </a:rPr>
              <a:t>Активно интересуются политикой, принимают участие в политических мероприятиях и акциях</a:t>
            </a:r>
          </a:p>
        </p:txBody>
      </p:sp>
      <p:sp>
        <p:nvSpPr>
          <p:cNvPr id="51" name="Восьмиугольник 50"/>
          <p:cNvSpPr/>
          <p:nvPr/>
        </p:nvSpPr>
        <p:spPr>
          <a:xfrm>
            <a:off x="7884368" y="3721596"/>
            <a:ext cx="1008112" cy="792088"/>
          </a:xfrm>
          <a:prstGeom prst="octagon">
            <a:avLst/>
          </a:prstGeom>
          <a:solidFill>
            <a:srgbClr val="FF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21,8%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771800" y="4585692"/>
            <a:ext cx="5400600" cy="797141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fontAlgn="ctr">
              <a:lnSpc>
                <a:spcPct val="95000"/>
              </a:lnSpc>
            </a:pPr>
            <a:r>
              <a:rPr lang="ru-RU" sz="1600" cap="all" dirty="0">
                <a:solidFill>
                  <a:srgbClr val="CC0099"/>
                </a:solidFill>
              </a:rPr>
              <a:t>Готовы проявить инициативу в организации волонтерских и общественных проектов </a:t>
            </a:r>
            <a:br>
              <a:rPr lang="ru-RU" sz="1600" cap="all" dirty="0">
                <a:solidFill>
                  <a:srgbClr val="CC0099"/>
                </a:solidFill>
              </a:rPr>
            </a:br>
            <a:r>
              <a:rPr lang="ru-RU" sz="1600" cap="all" dirty="0">
                <a:solidFill>
                  <a:srgbClr val="CC0099"/>
                </a:solidFill>
              </a:rPr>
              <a:t>и принять активное участие в их проведении</a:t>
            </a:r>
          </a:p>
        </p:txBody>
      </p:sp>
      <p:sp>
        <p:nvSpPr>
          <p:cNvPr id="53" name="Восьмиугольник 52"/>
          <p:cNvSpPr/>
          <p:nvPr/>
        </p:nvSpPr>
        <p:spPr>
          <a:xfrm>
            <a:off x="7884368" y="4585692"/>
            <a:ext cx="1008112" cy="792088"/>
          </a:xfrm>
          <a:prstGeom prst="octagon">
            <a:avLst/>
          </a:prstGeom>
          <a:solidFill>
            <a:srgbClr val="CC00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55,6%</a:t>
            </a:r>
          </a:p>
        </p:txBody>
      </p:sp>
      <p:pic>
        <p:nvPicPr>
          <p:cNvPr id="19" name="Рисунок 18" descr="lifestrea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080120"/>
            <a:ext cx="769268" cy="7692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C9E6EF9-1EC2-41E0-BDF6-5321AB6755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20" y="-2"/>
            <a:ext cx="7647067" cy="5715001"/>
          </a:xfrm>
          <a:prstGeom prst="rect">
            <a:avLst/>
          </a:prstGeom>
        </p:spPr>
      </p:pic>
      <p:pic>
        <p:nvPicPr>
          <p:cNvPr id="67" name="Рисунок 66" descr="Голубая полоска.jpg">
            <a:extLst>
              <a:ext uri="{FF2B5EF4-FFF2-40B4-BE49-F238E27FC236}">
                <a16:creationId xmlns:a16="http://schemas.microsoft.com/office/drawing/2014/main" id="{B5882FF4-EBAB-4FBA-A07D-A94CA9B1E69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579612" y="1579612"/>
            <a:ext cx="5715000" cy="2555776"/>
          </a:xfrm>
          <a:prstGeom prst="rect">
            <a:avLst/>
          </a:prstGeom>
        </p:spPr>
      </p:pic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-12191" y="-1"/>
            <a:ext cx="2558408" cy="3467877"/>
          </a:xfrm>
        </p:spPr>
        <p:txBody>
          <a:bodyPr>
            <a:noAutofit/>
          </a:bodyPr>
          <a:lstStyle/>
          <a:p>
            <a:pPr algn="r">
              <a:lnSpc>
                <a:spcPct val="90000"/>
              </a:lnSpc>
            </a:pPr>
            <a:r>
              <a:rPr lang="ru-RU" sz="20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СОЦИАЛЬНО-ПСИХОЛОГИЧЕСКИЙ ПОРТРЕТ МОЛОДОГО</a:t>
            </a:r>
            <a:br>
              <a:rPr lang="ru-RU" sz="20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ЧЕЛОВЕКА В ЯНАО</a:t>
            </a:r>
            <a:br>
              <a:rPr lang="ru-RU" sz="20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0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Типичный представитель ямальской молодежи –гражданин в возрасте </a:t>
            </a:r>
            <a:b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14 до 30 лет, родившийся на территории </a:t>
            </a:r>
            <a:b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автономного </a:t>
            </a:r>
            <a:b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округа…</a:t>
            </a:r>
            <a:endParaRPr lang="ru-RU" sz="16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5305772"/>
            <a:ext cx="395536" cy="409228"/>
          </a:xfrm>
        </p:spPr>
        <p:txBody>
          <a:bodyPr/>
          <a:lstStyle/>
          <a:p>
            <a:pPr algn="ctr"/>
            <a:fld id="{EC2EBF0D-3B44-4C21-9596-600DDEA72085}" type="slidenum">
              <a:rPr lang="ru-RU" sz="1400" smtClean="0">
                <a:solidFill>
                  <a:srgbClr val="003399"/>
                </a:solidFill>
              </a:rPr>
              <a:pPr algn="ctr"/>
              <a:t>18</a:t>
            </a:fld>
            <a:endParaRPr lang="ru-RU" sz="1400" dirty="0">
              <a:solidFill>
                <a:srgbClr val="003399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9AF0B3-C617-48B0-9D93-2D94745119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96" y="3217540"/>
            <a:ext cx="1326152" cy="24974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DD38353-ACF4-4DE2-AF2E-3C78AFB655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6041" y="3797587"/>
            <a:ext cx="1235353" cy="1917412"/>
          </a:xfrm>
          <a:prstGeom prst="rect">
            <a:avLst/>
          </a:prstGeom>
        </p:spPr>
      </p:pic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20EC74CB-6355-423E-B91C-4C475F3A228B}"/>
              </a:ext>
            </a:extLst>
          </p:cNvPr>
          <p:cNvSpPr/>
          <p:nvPr/>
        </p:nvSpPr>
        <p:spPr>
          <a:xfrm>
            <a:off x="2620926" y="410645"/>
            <a:ext cx="3169818" cy="968342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r" fontAlgn="ctr">
              <a:lnSpc>
                <a:spcPct val="90000"/>
              </a:lnSpc>
            </a:pPr>
            <a:r>
              <a:rPr lang="ru-RU" sz="900" b="1" cap="all" dirty="0">
                <a:solidFill>
                  <a:srgbClr val="00B050"/>
                </a:solidFill>
              </a:rPr>
              <a:t>Его Жизненные ценности ориентированы преимущественно на частную сферу и личную самореализацию</a:t>
            </a:r>
            <a:r>
              <a:rPr lang="ru-RU" sz="900" cap="all" dirty="0">
                <a:solidFill>
                  <a:srgbClr val="00B050"/>
                </a:solidFill>
              </a:rPr>
              <a:t>: ему важны согласие и благополучие в семье, успех в профессиональной деятельности, хорошее образование, насыщенная духовная жизнь, увлечения, материальное благосостояние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2625267" y="1541805"/>
            <a:ext cx="2882837" cy="1092992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fontAlgn="ctr">
              <a:lnSpc>
                <a:spcPct val="90000"/>
              </a:lnSpc>
            </a:pPr>
            <a:r>
              <a:rPr lang="ru-RU" sz="900" b="1" cap="all" dirty="0">
                <a:solidFill>
                  <a:srgbClr val="FF0000"/>
                </a:solidFill>
              </a:rPr>
              <a:t>В среднесрочной перспективе </a:t>
            </a:r>
            <a:r>
              <a:rPr lang="ru-RU" sz="900" cap="all" dirty="0">
                <a:solidFill>
                  <a:srgbClr val="FF0000"/>
                </a:solidFill>
              </a:rPr>
              <a:t>он планирует улучшить свои жилищные условия и материальное положение, найти или сменить работу, продолжить получение образования </a:t>
            </a:r>
            <a:br>
              <a:rPr lang="ru-RU" sz="900" cap="all" dirty="0">
                <a:solidFill>
                  <a:srgbClr val="FF0000"/>
                </a:solidFill>
              </a:rPr>
            </a:br>
            <a:r>
              <a:rPr lang="ru-RU" sz="900" cap="all" dirty="0">
                <a:solidFill>
                  <a:srgbClr val="FF0000"/>
                </a:solidFill>
              </a:rPr>
              <a:t>в другом регионе России или за рубежом. Представитель работающей молодежи задумывается планирует создать </a:t>
            </a:r>
            <a:br>
              <a:rPr lang="ru-RU" sz="900" cap="all" dirty="0">
                <a:solidFill>
                  <a:srgbClr val="FF0000"/>
                </a:solidFill>
              </a:rPr>
            </a:br>
            <a:r>
              <a:rPr lang="ru-RU" sz="900" cap="all" dirty="0">
                <a:solidFill>
                  <a:srgbClr val="FF0000"/>
                </a:solidFill>
              </a:rPr>
              <a:t>семью и обзавестись детьми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639336" y="2897270"/>
            <a:ext cx="2222167" cy="968342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fontAlgn="ctr">
              <a:lnSpc>
                <a:spcPct val="90000"/>
              </a:lnSpc>
            </a:pPr>
            <a:r>
              <a:rPr lang="ru-RU" sz="900" cap="all" dirty="0">
                <a:solidFill>
                  <a:srgbClr val="CC00CC"/>
                </a:solidFill>
              </a:rPr>
              <a:t>В целом он </a:t>
            </a:r>
            <a:r>
              <a:rPr lang="ru-RU" sz="900" b="1" cap="all" dirty="0">
                <a:solidFill>
                  <a:srgbClr val="CC00CC"/>
                </a:solidFill>
              </a:rPr>
              <a:t>доволен ЯНАО </a:t>
            </a:r>
          </a:p>
          <a:p>
            <a:pPr fontAlgn="ctr">
              <a:lnSpc>
                <a:spcPct val="90000"/>
              </a:lnSpc>
            </a:pPr>
            <a:r>
              <a:rPr lang="ru-RU" sz="900" b="1" cap="all" dirty="0">
                <a:solidFill>
                  <a:srgbClr val="CC00CC"/>
                </a:solidFill>
              </a:rPr>
              <a:t>как местом своего проживания</a:t>
            </a:r>
            <a:r>
              <a:rPr lang="ru-RU" sz="900" cap="all" dirty="0">
                <a:solidFill>
                  <a:srgbClr val="CC00CC"/>
                </a:solidFill>
              </a:rPr>
              <a:t>, </a:t>
            </a:r>
            <a:br>
              <a:rPr lang="ru-RU" sz="900" cap="all" dirty="0">
                <a:solidFill>
                  <a:srgbClr val="CC00CC"/>
                </a:solidFill>
              </a:rPr>
            </a:br>
            <a:r>
              <a:rPr lang="ru-RU" sz="900" cap="all" dirty="0">
                <a:solidFill>
                  <a:srgbClr val="CC00CC"/>
                </a:solidFill>
              </a:rPr>
              <a:t>но в то же время парадоксальным образом каждую отдельную составляющую своей жизни </a:t>
            </a:r>
          </a:p>
          <a:p>
            <a:pPr fontAlgn="ctr">
              <a:lnSpc>
                <a:spcPct val="90000"/>
              </a:lnSpc>
            </a:pPr>
            <a:r>
              <a:rPr lang="ru-RU" sz="900" cap="all" dirty="0">
                <a:solidFill>
                  <a:srgbClr val="CC00CC"/>
                </a:solidFill>
              </a:rPr>
              <a:t>на территории округа оценивает невысоко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875449" y="143808"/>
            <a:ext cx="3090219" cy="594393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r" fontAlgn="ctr">
              <a:lnSpc>
                <a:spcPct val="90000"/>
              </a:lnSpc>
            </a:pPr>
            <a:r>
              <a:rPr lang="ru-RU" sz="900" cap="all" dirty="0">
                <a:solidFill>
                  <a:srgbClr val="3399FF"/>
                </a:solidFill>
              </a:rPr>
              <a:t>Для него характерен </a:t>
            </a:r>
            <a:r>
              <a:rPr lang="ru-RU" sz="900" b="1" cap="all" dirty="0">
                <a:solidFill>
                  <a:srgbClr val="3399FF"/>
                </a:solidFill>
              </a:rPr>
              <a:t>позитивный жизненный настрой</a:t>
            </a:r>
            <a:r>
              <a:rPr lang="ru-RU" sz="900" cap="all" dirty="0">
                <a:solidFill>
                  <a:srgbClr val="3399FF"/>
                </a:solidFill>
              </a:rPr>
              <a:t>. Несмотря на нередко испытываемое чувство усталости, он </a:t>
            </a:r>
            <a:r>
              <a:rPr lang="ru-RU" sz="900" b="1" cap="all" dirty="0">
                <a:solidFill>
                  <a:srgbClr val="3399FF"/>
                </a:solidFill>
              </a:rPr>
              <a:t>верит в свои силы</a:t>
            </a:r>
            <a:r>
              <a:rPr lang="ru-RU" sz="900" cap="all" dirty="0">
                <a:solidFill>
                  <a:srgbClr val="3399FF"/>
                </a:solidFill>
              </a:rPr>
              <a:t>, </a:t>
            </a:r>
            <a:r>
              <a:rPr lang="ru-RU" sz="900" b="1" cap="all" dirty="0">
                <a:solidFill>
                  <a:srgbClr val="3399FF"/>
                </a:solidFill>
              </a:rPr>
              <a:t>уверенно смотрит в будущее и не теряет надежду</a:t>
            </a:r>
            <a:endParaRPr lang="ru-RU" sz="900" cap="all" dirty="0">
              <a:solidFill>
                <a:srgbClr val="3399FF"/>
              </a:solidFill>
            </a:endParaRPr>
          </a:p>
        </p:txBody>
      </p:sp>
      <p:pic>
        <p:nvPicPr>
          <p:cNvPr id="89" name="Рисунок 88" descr="Танец">
            <a:extLst>
              <a:ext uri="{FF2B5EF4-FFF2-40B4-BE49-F238E27FC236}">
                <a16:creationId xmlns:a16="http://schemas.microsoft.com/office/drawing/2014/main" id="{8DFE8140-2E69-4706-AFF4-50CF11AEA0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90744" y="34099"/>
            <a:ext cx="457200" cy="457200"/>
          </a:xfrm>
          <a:prstGeom prst="rect">
            <a:avLst/>
          </a:prstGeom>
        </p:spPr>
      </p:pic>
      <p:pic>
        <p:nvPicPr>
          <p:cNvPr id="91" name="Рисунок 90" descr="Свинья-копилка">
            <a:extLst>
              <a:ext uri="{FF2B5EF4-FFF2-40B4-BE49-F238E27FC236}">
                <a16:creationId xmlns:a16="http://schemas.microsoft.com/office/drawing/2014/main" id="{6E3CA250-D38F-456E-9701-B12BE445B1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2651965" y="173185"/>
            <a:ext cx="457198" cy="423358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5903521" y="876965"/>
            <a:ext cx="3034074" cy="1217641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r" fontAlgn="ctr">
              <a:lnSpc>
                <a:spcPct val="90000"/>
              </a:lnSpc>
            </a:pPr>
            <a:r>
              <a:rPr lang="ru-RU" sz="900" cap="all" dirty="0">
                <a:solidFill>
                  <a:srgbClr val="FF6600"/>
                </a:solidFill>
              </a:rPr>
              <a:t>Он </a:t>
            </a:r>
            <a:r>
              <a:rPr lang="ru-RU" sz="900" b="1" cap="all" dirty="0">
                <a:solidFill>
                  <a:srgbClr val="FF6600"/>
                </a:solidFill>
              </a:rPr>
              <a:t>основательно подходит к выстраиванию своей жизни</a:t>
            </a:r>
            <a:r>
              <a:rPr lang="ru-RU" sz="900" cap="all" dirty="0">
                <a:solidFill>
                  <a:srgbClr val="FF6600"/>
                </a:solidFill>
              </a:rPr>
              <a:t>, планируя свое будущее как на ближайшее время, так и на отдаленную перспективу. В равной степени он рассчитывает добиться достижения жизненных целей как </a:t>
            </a:r>
            <a:r>
              <a:rPr lang="ru-RU" sz="900" b="1" cap="all" dirty="0">
                <a:solidFill>
                  <a:srgbClr val="FF6600"/>
                </a:solidFill>
              </a:rPr>
              <a:t>благодаря своим личным качествам, так и помощи извне </a:t>
            </a:r>
            <a:r>
              <a:rPr lang="ru-RU" sz="900" cap="all" dirty="0">
                <a:solidFill>
                  <a:srgbClr val="FF6600"/>
                </a:solidFill>
              </a:rPr>
              <a:t>(нужным связям, поддержке со стороны близких и государства); кроме того, во многом он полагается на случай </a:t>
            </a:r>
          </a:p>
        </p:txBody>
      </p:sp>
      <p:pic>
        <p:nvPicPr>
          <p:cNvPr id="81" name="Рисунок 80" descr="Прямо в точку">
            <a:extLst>
              <a:ext uri="{FF2B5EF4-FFF2-40B4-BE49-F238E27FC236}">
                <a16:creationId xmlns:a16="http://schemas.microsoft.com/office/drawing/2014/main" id="{4FD861B4-7084-47A3-959A-5DB0DE0623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85398" y="1355952"/>
            <a:ext cx="444040" cy="444040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5220071" y="2330296"/>
            <a:ext cx="3717523" cy="719043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r" fontAlgn="ctr">
              <a:lnSpc>
                <a:spcPct val="90000"/>
              </a:lnSpc>
            </a:pPr>
            <a:r>
              <a:rPr lang="ru-RU" sz="900" cap="all" dirty="0">
                <a:solidFill>
                  <a:srgbClr val="CC0000"/>
                </a:solidFill>
              </a:rPr>
              <a:t>Он </a:t>
            </a:r>
            <a:r>
              <a:rPr lang="ru-RU" sz="900" b="1" cap="all" dirty="0">
                <a:solidFill>
                  <a:srgbClr val="CC0000"/>
                </a:solidFill>
              </a:rPr>
              <a:t>настроен на создание собственной семьи</a:t>
            </a:r>
            <a:r>
              <a:rPr lang="ru-RU" sz="900" cap="all" dirty="0">
                <a:solidFill>
                  <a:srgbClr val="CC0000"/>
                </a:solidFill>
              </a:rPr>
              <a:t>. </a:t>
            </a:r>
            <a:br>
              <a:rPr lang="ru-RU" sz="900" cap="all" dirty="0">
                <a:solidFill>
                  <a:srgbClr val="CC0000"/>
                </a:solidFill>
              </a:rPr>
            </a:br>
            <a:r>
              <a:rPr lang="ru-RU" sz="900" cap="all" dirty="0">
                <a:solidFill>
                  <a:srgbClr val="CC0000"/>
                </a:solidFill>
              </a:rPr>
              <a:t>Наиболее подходящим возрастом для вступления в брак </a:t>
            </a:r>
            <a:br>
              <a:rPr lang="ru-RU" sz="900" cap="all" dirty="0">
                <a:solidFill>
                  <a:srgbClr val="CC0000"/>
                </a:solidFill>
              </a:rPr>
            </a:br>
            <a:r>
              <a:rPr lang="ru-RU" sz="900" cap="all" dirty="0">
                <a:solidFill>
                  <a:srgbClr val="CC0000"/>
                </a:solidFill>
              </a:rPr>
              <a:t>он считает 25-30 лет и рассчитывает иметь не менее двух детей. идеальные семейные отношения, с его точки зрения, должны строиться на равноправии мужа и жены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53299A75-50E0-4C83-8D55-7225D96272B0}"/>
              </a:ext>
            </a:extLst>
          </p:cNvPr>
          <p:cNvSpPr/>
          <p:nvPr/>
        </p:nvSpPr>
        <p:spPr>
          <a:xfrm>
            <a:off x="5508104" y="3225025"/>
            <a:ext cx="3451583" cy="968342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r" fontAlgn="ctr">
              <a:lnSpc>
                <a:spcPct val="90000"/>
              </a:lnSpc>
            </a:pPr>
            <a:r>
              <a:rPr lang="ru-RU" sz="900" cap="all" dirty="0">
                <a:solidFill>
                  <a:srgbClr val="0066CC"/>
                </a:solidFill>
              </a:rPr>
              <a:t>Он </a:t>
            </a:r>
            <a:r>
              <a:rPr lang="ru-RU" sz="900" b="1" cap="all" dirty="0">
                <a:solidFill>
                  <a:srgbClr val="0066CC"/>
                </a:solidFill>
              </a:rPr>
              <a:t>вовлечен в благотворительную и волонтерскую деятельность</a:t>
            </a:r>
            <a:r>
              <a:rPr lang="ru-RU" sz="900" cap="all" dirty="0">
                <a:solidFill>
                  <a:srgbClr val="0066CC"/>
                </a:solidFill>
              </a:rPr>
              <a:t>. Участие же в деятельности общественных организаций, политических партий и религиозных объединений для него интереса не представляет.  </a:t>
            </a:r>
            <a:br>
              <a:rPr lang="ru-RU" sz="900" cap="all" dirty="0">
                <a:solidFill>
                  <a:srgbClr val="0066CC"/>
                </a:solidFill>
              </a:rPr>
            </a:br>
            <a:r>
              <a:rPr lang="ru-RU" sz="900" cap="all" dirty="0">
                <a:solidFill>
                  <a:srgbClr val="0066CC"/>
                </a:solidFill>
              </a:rPr>
              <a:t>Он </a:t>
            </a:r>
            <a:r>
              <a:rPr lang="ru-RU" sz="900" b="1" cap="all" dirty="0">
                <a:solidFill>
                  <a:srgbClr val="0066CC"/>
                </a:solidFill>
              </a:rPr>
              <a:t>аполитичен, но исполняет свой гражданский </a:t>
            </a:r>
            <a:br>
              <a:rPr lang="ru-RU" sz="900" b="1" cap="all" dirty="0">
                <a:solidFill>
                  <a:srgbClr val="0066CC"/>
                </a:solidFill>
              </a:rPr>
            </a:br>
            <a:r>
              <a:rPr lang="ru-RU" sz="900" b="1" cap="all" dirty="0">
                <a:solidFill>
                  <a:srgbClr val="0066CC"/>
                </a:solidFill>
              </a:rPr>
              <a:t>долг</a:t>
            </a:r>
            <a:r>
              <a:rPr lang="ru-RU" sz="900" cap="all" dirty="0">
                <a:solidFill>
                  <a:srgbClr val="0066CC"/>
                </a:solidFill>
              </a:rPr>
              <a:t>, участвуя в голосовании на выборах. </a:t>
            </a:r>
            <a:br>
              <a:rPr lang="ru-RU" sz="900" cap="all" dirty="0">
                <a:solidFill>
                  <a:srgbClr val="0066CC"/>
                </a:solidFill>
              </a:rPr>
            </a:br>
            <a:r>
              <a:rPr lang="ru-RU" sz="900" b="1" cap="all" dirty="0">
                <a:solidFill>
                  <a:srgbClr val="0066CC"/>
                </a:solidFill>
              </a:rPr>
              <a:t>К участию в акциях протеста он не склонен</a:t>
            </a:r>
          </a:p>
        </p:txBody>
      </p:sp>
      <p:sp>
        <p:nvSpPr>
          <p:cNvPr id="93" name="Номер слайда 6">
            <a:extLst>
              <a:ext uri="{FF2B5EF4-FFF2-40B4-BE49-F238E27FC236}">
                <a16:creationId xmlns:a16="http://schemas.microsoft.com/office/drawing/2014/main" id="{4FDF281D-F5C9-4E41-9412-A71983C9B2C1}"/>
              </a:ext>
            </a:extLst>
          </p:cNvPr>
          <p:cNvSpPr txBox="1">
            <a:spLocks/>
          </p:cNvSpPr>
          <p:nvPr/>
        </p:nvSpPr>
        <p:spPr>
          <a:xfrm>
            <a:off x="8748464" y="5305772"/>
            <a:ext cx="395536" cy="409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C2EBF0D-3B44-4C21-9596-600DDEA72085}" type="slidenum">
              <a:rPr lang="ru-RU" sz="1400" smtClean="0">
                <a:solidFill>
                  <a:srgbClr val="003399"/>
                </a:solidFill>
              </a:rPr>
              <a:pPr algn="ctr"/>
              <a:t>18</a:t>
            </a:fld>
            <a:endParaRPr lang="ru-RU" sz="1400" dirty="0">
              <a:solidFill>
                <a:srgbClr val="003399"/>
              </a:solidFill>
            </a:endParaRPr>
          </a:p>
        </p:txBody>
      </p:sp>
      <p:pic>
        <p:nvPicPr>
          <p:cNvPr id="13" name="Рисунок 12" descr="Семья с двумя детьми">
            <a:extLst>
              <a:ext uri="{FF2B5EF4-FFF2-40B4-BE49-F238E27FC236}">
                <a16:creationId xmlns:a16="http://schemas.microsoft.com/office/drawing/2014/main" id="{7579568C-C6D7-4FE8-99C6-B1E10F4301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91197" y="2111239"/>
            <a:ext cx="615077" cy="514314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C30C051B-4605-4173-AB06-A50AEFCA31FA}"/>
              </a:ext>
            </a:extLst>
          </p:cNvPr>
          <p:cNvSpPr/>
          <p:nvPr/>
        </p:nvSpPr>
        <p:spPr>
          <a:xfrm>
            <a:off x="2655396" y="4314211"/>
            <a:ext cx="2362642" cy="1092992"/>
          </a:xfrm>
          <a:prstGeom prst="rect">
            <a:avLst/>
          </a:prstGeom>
          <a:solidFill>
            <a:schemeClr val="accent5">
              <a:lumMod val="20000"/>
              <a:lumOff val="80000"/>
              <a:alpha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r" fontAlgn="ctr">
              <a:lnSpc>
                <a:spcPct val="90000"/>
              </a:lnSpc>
            </a:pPr>
            <a:r>
              <a:rPr lang="ru-RU" sz="900" cap="all" dirty="0">
                <a:solidFill>
                  <a:srgbClr val="00B0F0"/>
                </a:solidFill>
              </a:rPr>
              <a:t>Он </a:t>
            </a:r>
            <a:r>
              <a:rPr lang="ru-RU" sz="900" b="1" cap="all" dirty="0">
                <a:solidFill>
                  <a:srgbClr val="00B0F0"/>
                </a:solidFill>
              </a:rPr>
              <a:t>настроен </a:t>
            </a:r>
            <a:br>
              <a:rPr lang="ru-RU" sz="900" b="1" cap="all" dirty="0">
                <a:solidFill>
                  <a:srgbClr val="00B0F0"/>
                </a:solidFill>
              </a:rPr>
            </a:br>
            <a:r>
              <a:rPr lang="ru-RU" sz="900" b="1" cap="all" dirty="0">
                <a:solidFill>
                  <a:srgbClr val="00B0F0"/>
                </a:solidFill>
              </a:rPr>
              <a:t>на здоровый образ жизни</a:t>
            </a:r>
            <a:r>
              <a:rPr lang="ru-RU" sz="900" cap="all" dirty="0">
                <a:solidFill>
                  <a:srgbClr val="00B0F0"/>
                </a:solidFill>
              </a:rPr>
              <a:t>, категорически отрицательно относится к употреблению наркотиков, но, скорее, </a:t>
            </a:r>
          </a:p>
          <a:p>
            <a:pPr algn="r" fontAlgn="ctr">
              <a:lnSpc>
                <a:spcPct val="90000"/>
              </a:lnSpc>
            </a:pPr>
            <a:r>
              <a:rPr lang="ru-RU" sz="900" cap="all" dirty="0">
                <a:solidFill>
                  <a:srgbClr val="00B0F0"/>
                </a:solidFill>
              </a:rPr>
              <a:t>нейтрально или даже с некоторым </a:t>
            </a:r>
            <a:br>
              <a:rPr lang="ru-RU" sz="900" cap="all" dirty="0">
                <a:solidFill>
                  <a:srgbClr val="00B0F0"/>
                </a:solidFill>
              </a:rPr>
            </a:br>
            <a:r>
              <a:rPr lang="ru-RU" sz="900" cap="all" dirty="0">
                <a:solidFill>
                  <a:srgbClr val="00B0F0"/>
                </a:solidFill>
              </a:rPr>
              <a:t>одобрением – к употреблению алкоголя и курению</a:t>
            </a:r>
          </a:p>
        </p:txBody>
      </p:sp>
      <p:pic>
        <p:nvPicPr>
          <p:cNvPr id="77" name="Рисунок 76" descr="Компас на карте">
            <a:extLst>
              <a:ext uri="{FF2B5EF4-FFF2-40B4-BE49-F238E27FC236}">
                <a16:creationId xmlns:a16="http://schemas.microsoft.com/office/drawing/2014/main" id="{8F4602DC-B70E-4C44-BF61-E5F6FE5F56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06841" y="3585647"/>
            <a:ext cx="541684" cy="541684"/>
          </a:xfrm>
          <a:prstGeom prst="rect">
            <a:avLst/>
          </a:prstGeom>
        </p:spPr>
      </p:pic>
      <p:pic>
        <p:nvPicPr>
          <p:cNvPr id="29" name="Рисунок 28" descr="Пьедестал">
            <a:extLst>
              <a:ext uri="{FF2B5EF4-FFF2-40B4-BE49-F238E27FC236}">
                <a16:creationId xmlns:a16="http://schemas.microsoft.com/office/drawing/2014/main" id="{A56E9251-195F-40A4-972F-456FFADE48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709672" y="4067888"/>
            <a:ext cx="594392" cy="560493"/>
          </a:xfrm>
          <a:prstGeom prst="rect">
            <a:avLst/>
          </a:prstGeom>
        </p:spPr>
      </p:pic>
      <p:pic>
        <p:nvPicPr>
          <p:cNvPr id="38" name="Рисунок 37" descr="Рукопожатие">
            <a:extLst>
              <a:ext uri="{FF2B5EF4-FFF2-40B4-BE49-F238E27FC236}">
                <a16:creationId xmlns:a16="http://schemas.microsoft.com/office/drawing/2014/main" id="{17ABAAAD-D3CE-4115-AFDE-2FCC3CA1730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100695" y="3155857"/>
            <a:ext cx="569273" cy="541684"/>
          </a:xfrm>
          <a:prstGeom prst="rect">
            <a:avLst/>
          </a:prstGeom>
        </p:spPr>
      </p:pic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7DC757FC-E0E3-448F-997D-6324AC4CCA37}"/>
              </a:ext>
            </a:extLst>
          </p:cNvPr>
          <p:cNvSpPr/>
          <p:nvPr/>
        </p:nvSpPr>
        <p:spPr>
          <a:xfrm>
            <a:off x="5202352" y="4325762"/>
            <a:ext cx="3757334" cy="1092992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fontAlgn="ctr">
              <a:lnSpc>
                <a:spcPct val="90000"/>
              </a:lnSpc>
            </a:pPr>
            <a:r>
              <a:rPr lang="ru-RU" sz="900" cap="all" dirty="0">
                <a:solidFill>
                  <a:schemeClr val="accent6"/>
                </a:solidFill>
              </a:rPr>
              <a:t>Он – </a:t>
            </a:r>
            <a:r>
              <a:rPr lang="ru-RU" sz="900" b="1" cap="all" dirty="0">
                <a:solidFill>
                  <a:schemeClr val="accent6"/>
                </a:solidFill>
              </a:rPr>
              <a:t>патриот России и своей малой родины</a:t>
            </a:r>
            <a:r>
              <a:rPr lang="ru-RU" sz="900" cap="all" dirty="0">
                <a:solidFill>
                  <a:schemeClr val="accent6"/>
                </a:solidFill>
              </a:rPr>
              <a:t>, </a:t>
            </a:r>
            <a:br>
              <a:rPr lang="ru-RU" sz="900" cap="all" dirty="0">
                <a:solidFill>
                  <a:schemeClr val="accent6"/>
                </a:solidFill>
              </a:rPr>
            </a:br>
            <a:r>
              <a:rPr lang="ru-RU" sz="900" cap="all" dirty="0">
                <a:solidFill>
                  <a:schemeClr val="accent6"/>
                </a:solidFill>
              </a:rPr>
              <a:t>однако шовинизм и ксенофобия ему не свойственны. </a:t>
            </a:r>
          </a:p>
          <a:p>
            <a:pPr fontAlgn="ctr">
              <a:lnSpc>
                <a:spcPct val="90000"/>
              </a:lnSpc>
            </a:pPr>
            <a:r>
              <a:rPr lang="ru-RU" sz="900" cap="all" dirty="0">
                <a:solidFill>
                  <a:schemeClr val="accent6"/>
                </a:solidFill>
              </a:rPr>
              <a:t>наиболее важным он считает принадлежность к определенному кругу родных и друзей, во вторую очередь – российское гражданство, в третью – принадлежность </a:t>
            </a:r>
            <a:br>
              <a:rPr lang="ru-RU" sz="900" cap="all" dirty="0">
                <a:solidFill>
                  <a:schemeClr val="accent6"/>
                </a:solidFill>
              </a:rPr>
            </a:br>
            <a:r>
              <a:rPr lang="ru-RU" sz="900" cap="all" dirty="0">
                <a:solidFill>
                  <a:schemeClr val="accent6"/>
                </a:solidFill>
              </a:rPr>
              <a:t>к жителям ЯНАО. Национальная, политическая и конфессиональная идентичность особого </a:t>
            </a:r>
            <a:br>
              <a:rPr lang="ru-RU" sz="900" cap="all" dirty="0">
                <a:solidFill>
                  <a:schemeClr val="accent6"/>
                </a:solidFill>
              </a:rPr>
            </a:br>
            <a:r>
              <a:rPr lang="ru-RU" sz="900" cap="all" dirty="0">
                <a:solidFill>
                  <a:schemeClr val="accent6"/>
                </a:solidFill>
              </a:rPr>
              <a:t>значения для него не представляет</a:t>
            </a:r>
          </a:p>
        </p:txBody>
      </p:sp>
      <p:pic>
        <p:nvPicPr>
          <p:cNvPr id="79" name="Рисунок 78" descr="Голова с шестеренками">
            <a:extLst>
              <a:ext uri="{FF2B5EF4-FFF2-40B4-BE49-F238E27FC236}">
                <a16:creationId xmlns:a16="http://schemas.microsoft.com/office/drawing/2014/main" id="{EE647EB9-9B78-4522-8CE3-6415C6DBAF5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flipH="1">
            <a:off x="8460431" y="4931876"/>
            <a:ext cx="422835" cy="42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97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9144001" cy="5715000"/>
            <a:chOff x="0" y="0"/>
            <a:chExt cx="9144001" cy="5715000"/>
          </a:xfrm>
        </p:grpSpPr>
        <p:pic>
          <p:nvPicPr>
            <p:cNvPr id="13" name="Рисунок 12" descr="подложка идея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0"/>
              <a:ext cx="9144000" cy="5715000"/>
            </a:xfrm>
            <a:prstGeom prst="rect">
              <a:avLst/>
            </a:prstGeom>
          </p:spPr>
        </p:pic>
        <p:pic>
          <p:nvPicPr>
            <p:cNvPr id="8" name="Рисунок 7" descr="Голубая полоска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579612" y="1579612"/>
              <a:ext cx="5715000" cy="2555776"/>
            </a:xfrm>
            <a:prstGeom prst="rect">
              <a:avLst/>
            </a:prstGeom>
          </p:spPr>
        </p:pic>
        <p:sp>
          <p:nvSpPr>
            <p:cNvPr id="9" name="Скругленный прямоугольник 8"/>
            <p:cNvSpPr/>
            <p:nvPr/>
          </p:nvSpPr>
          <p:spPr>
            <a:xfrm>
              <a:off x="502194" y="841276"/>
              <a:ext cx="8136904" cy="864095"/>
            </a:xfrm>
            <a:prstGeom prst="roundRect">
              <a:avLst/>
            </a:prstGeom>
            <a:solidFill>
              <a:srgbClr val="12A7DC"/>
            </a:solidFill>
            <a:ln w="12700">
              <a:solidFill>
                <a:srgbClr val="33CC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1" y="841276"/>
            <a:ext cx="9144000" cy="9525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 ВАС ЗА ВНИМАНИЕ!</a:t>
            </a: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5305772"/>
            <a:ext cx="395536" cy="409228"/>
          </a:xfrm>
        </p:spPr>
        <p:txBody>
          <a:bodyPr/>
          <a:lstStyle/>
          <a:p>
            <a:pPr algn="ctr"/>
            <a:fld id="{EC2EBF0D-3B44-4C21-9596-600DDEA72085}" type="slidenum">
              <a:rPr lang="ru-RU" sz="1400" smtClean="0">
                <a:solidFill>
                  <a:srgbClr val="003399"/>
                </a:solidFill>
              </a:rPr>
              <a:pPr algn="ctr"/>
              <a:t>19</a:t>
            </a:fld>
            <a:endParaRPr lang="ru-RU" sz="1400" dirty="0">
              <a:solidFill>
                <a:srgbClr val="00339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21251" y="4585692"/>
            <a:ext cx="2527953" cy="96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Центр гуманитарных, </a:t>
            </a:r>
          </a:p>
          <a:p>
            <a:pPr algn="ctr">
              <a:lnSpc>
                <a:spcPct val="90000"/>
              </a:lnSpc>
            </a:pPr>
            <a:r>
              <a:rPr lang="ru-RU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социально-экономических </a:t>
            </a:r>
          </a:p>
          <a:p>
            <a:pPr algn="ctr">
              <a:lnSpc>
                <a:spcPct val="90000"/>
              </a:lnSpc>
            </a:pPr>
            <a:r>
              <a:rPr lang="ru-RU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и политических исследований - 2 </a:t>
            </a:r>
          </a:p>
          <a:p>
            <a:pPr algn="ctr">
              <a:lnSpc>
                <a:spcPct val="90000"/>
              </a:lnSpc>
            </a:pPr>
            <a:r>
              <a:rPr lang="ru-RU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Россия, г. Омск, ул. Ленина, дом 8а </a:t>
            </a:r>
          </a:p>
          <a:p>
            <a:pPr algn="ctr">
              <a:lnSpc>
                <a:spcPct val="90000"/>
              </a:lnSpc>
            </a:pPr>
            <a:r>
              <a:rPr lang="ru-RU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тел. 8 (3812) 25-04-72</a:t>
            </a:r>
          </a:p>
          <a:p>
            <a:pPr algn="ctr">
              <a:lnSpc>
                <a:spcPct val="90000"/>
              </a:lnSpc>
            </a:pPr>
            <a:r>
              <a:rPr lang="ru-RU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http://www.gepicentr.ru/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/>
          <p:cNvGrpSpPr/>
          <p:nvPr/>
        </p:nvGrpSpPr>
        <p:grpSpPr>
          <a:xfrm>
            <a:off x="1498600" y="0"/>
            <a:ext cx="7645400" cy="5718175"/>
            <a:chOff x="1498600" y="0"/>
            <a:chExt cx="7645400" cy="571817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600" y="0"/>
              <a:ext cx="7645400" cy="5718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Рисунок 37" descr="lifestream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00392" y="4801716"/>
              <a:ext cx="769268" cy="769268"/>
            </a:xfrm>
            <a:prstGeom prst="rect">
              <a:avLst/>
            </a:prstGeom>
          </p:spPr>
        </p:pic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5305772"/>
            <a:ext cx="395536" cy="409228"/>
          </a:xfrm>
        </p:spPr>
        <p:txBody>
          <a:bodyPr/>
          <a:lstStyle/>
          <a:p>
            <a:pPr algn="ctr"/>
            <a:fld id="{EC2EBF0D-3B44-4C21-9596-600DDEA72085}" type="slidenum">
              <a:rPr lang="ru-RU" sz="1400" smtClean="0">
                <a:solidFill>
                  <a:srgbClr val="003399"/>
                </a:solidFill>
              </a:rPr>
              <a:pPr algn="ctr"/>
              <a:t>2</a:t>
            </a:fld>
            <a:endParaRPr lang="ru-RU" sz="1400" dirty="0">
              <a:solidFill>
                <a:srgbClr val="003399"/>
              </a:solidFill>
            </a:endParaRPr>
          </a:p>
        </p:txBody>
      </p:sp>
      <p:pic>
        <p:nvPicPr>
          <p:cNvPr id="23" name="Рисунок 22" descr="Голубая полос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1579612" y="1579612"/>
            <a:ext cx="5715000" cy="2555776"/>
          </a:xfrm>
          <a:prstGeom prst="rect">
            <a:avLst/>
          </a:prstGeom>
        </p:spPr>
      </p:pic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323528" y="985292"/>
          <a:ext cx="8568952" cy="4608513"/>
        </p:xfrm>
        <a:graphic>
          <a:graphicData uri="http://schemas.openxmlformats.org/drawingml/2006/table">
            <a:tbl>
              <a:tblPr/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2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6392">
                <a:tc>
                  <a:txBody>
                    <a:bodyPr/>
                    <a:lstStyle/>
                    <a:p>
                      <a:pPr algn="r" fontAlgn="b"/>
                      <a:endParaRPr lang="ru-RU" sz="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  <a:p>
                      <a:pPr algn="r" fontAlgn="b"/>
                      <a:r>
                        <a:rPr lang="ru-RU" sz="1800" b="1" i="0" u="none" strike="noStrike" baseline="0" dirty="0">
                          <a:solidFill>
                            <a:srgbClr val="FF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ЦЕЛЬ ИССЛЕДОВАНИЯ </a:t>
                      </a:r>
                    </a:p>
                    <a:p>
                      <a:pPr algn="r" fontAlgn="b"/>
                      <a:endParaRPr lang="ru-RU" sz="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 fontAlgn="b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lang="ru-RU" sz="1450" b="1" i="0" u="none" strike="noStrike" spc="-20" baseline="0" dirty="0">
                          <a:solidFill>
                            <a:srgbClr val="003399"/>
                          </a:solidFill>
                          <a:latin typeface="+mn-lt"/>
                        </a:rPr>
                        <a:t>Выявление современных проблем молодёжи в ЯНАО, определение </a:t>
                      </a:r>
                      <a:br>
                        <a:rPr lang="ru-RU" sz="1450" b="1" i="0" u="none" strike="noStrike" spc="-20" baseline="0" dirty="0">
                          <a:solidFill>
                            <a:srgbClr val="003399"/>
                          </a:solidFill>
                          <a:latin typeface="+mn-lt"/>
                        </a:rPr>
                      </a:br>
                      <a:r>
                        <a:rPr lang="ru-RU" sz="1450" b="1" i="0" u="none" strike="noStrike" spc="-20" baseline="0" dirty="0">
                          <a:solidFill>
                            <a:srgbClr val="003399"/>
                          </a:solidFill>
                          <a:latin typeface="+mn-lt"/>
                        </a:rPr>
                        <a:t>уровня ее инициативности и степени удовлетворённости своим социальным положением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637">
                <a:tc rowSpan="5"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ЗАДАЧИ ИССЛЕДОВАНИЯ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indent="360000" algn="l" fontAlgn="b">
                        <a:lnSpc>
                          <a:spcPct val="9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450" b="0" i="0" u="none" strike="noStrike" dirty="0">
                          <a:solidFill>
                            <a:srgbClr val="003399"/>
                          </a:solidFill>
                          <a:latin typeface="+mn-lt"/>
                        </a:rPr>
                        <a:t>Разработка критериев оценки современного положения молодёжи </a:t>
                      </a:r>
                      <a:r>
                        <a:rPr lang="ru-RU" sz="1450" b="0" i="0" u="none" strike="noStrike" baseline="0" dirty="0">
                          <a:solidFill>
                            <a:srgbClr val="003399"/>
                          </a:solidFill>
                          <a:latin typeface="+mn-lt"/>
                        </a:rPr>
                        <a:t> </a:t>
                      </a:r>
                      <a:br>
                        <a:rPr lang="ru-RU" sz="1450" b="0" i="0" u="none" strike="noStrike" baseline="0" dirty="0">
                          <a:solidFill>
                            <a:srgbClr val="003399"/>
                          </a:solidFill>
                          <a:latin typeface="+mn-lt"/>
                        </a:rPr>
                      </a:br>
                      <a:r>
                        <a:rPr lang="ru-RU" sz="1450" b="0" i="0" u="none" strike="noStrike" baseline="0" dirty="0">
                          <a:solidFill>
                            <a:srgbClr val="003399"/>
                          </a:solidFill>
                          <a:latin typeface="+mn-lt"/>
                        </a:rPr>
                        <a:t>в Ямало-Ненецком автономном округе</a:t>
                      </a:r>
                      <a:endParaRPr lang="ru-RU" sz="1450" b="0" i="0" u="none" strike="noStrike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417">
                <a:tc vMerge="1">
                  <a:txBody>
                    <a:bodyPr/>
                    <a:lstStyle/>
                    <a:p>
                      <a:pPr algn="r" fontAlgn="b"/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0000" indent="360000" algn="l" fontAlgn="b">
                        <a:lnSpc>
                          <a:spcPct val="9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450" b="0" i="0" u="none" strike="noStrike" dirty="0">
                          <a:solidFill>
                            <a:srgbClr val="003399"/>
                          </a:solidFill>
                          <a:latin typeface="+mn-lt"/>
                        </a:rPr>
                        <a:t>Сбор социологических данных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637">
                <a:tc vMerge="1">
                  <a:txBody>
                    <a:bodyPr/>
                    <a:lstStyle/>
                    <a:p>
                      <a:pPr algn="r" fontAlgn="b"/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0000" indent="360000" algn="l" fontAlgn="b">
                        <a:lnSpc>
                          <a:spcPct val="9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450" b="0" i="0" u="none" strike="noStrike" dirty="0">
                          <a:solidFill>
                            <a:srgbClr val="003399"/>
                          </a:solidFill>
                          <a:latin typeface="+mn-lt"/>
                        </a:rPr>
                        <a:t>Получение оценки современного положения и уровня социального самочувствия молодежи ЯНАО 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637">
                <a:tc vMerge="1">
                  <a:txBody>
                    <a:bodyPr/>
                    <a:lstStyle/>
                    <a:p>
                      <a:pPr algn="r" fontAlgn="b"/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0000" indent="360000" algn="l" fontAlgn="b">
                        <a:lnSpc>
                          <a:spcPct val="9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450" b="0" i="0" u="none" strike="noStrike" dirty="0">
                          <a:solidFill>
                            <a:srgbClr val="003399"/>
                          </a:solidFill>
                          <a:latin typeface="+mn-lt"/>
                        </a:rPr>
                        <a:t>Составление рейтинга муниципальных образований ЯНАО по критериям оценки современного положения молодежи ЯНАО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637">
                <a:tc vMerge="1">
                  <a:txBody>
                    <a:bodyPr/>
                    <a:lstStyle/>
                    <a:p>
                      <a:pPr algn="r" fontAlgn="b"/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0000" indent="360000" algn="l" fontAlgn="b">
                        <a:lnSpc>
                          <a:spcPct val="9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450" b="0" i="0" u="none" strike="noStrike" dirty="0">
                          <a:solidFill>
                            <a:srgbClr val="003399"/>
                          </a:solidFill>
                          <a:latin typeface="+mn-lt"/>
                        </a:rPr>
                        <a:t>Разработка рекомендаций в целях повышения эффективности реализации региональной молодёжной политики в ЯНАО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8078">
                <a:tc>
                  <a:txBody>
                    <a:bodyPr/>
                    <a:lstStyle/>
                    <a:p>
                      <a:pPr algn="r" fontAlgn="b"/>
                      <a:endParaRPr lang="ru-RU" sz="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FF99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МЕТОДЫ ИССЛЕДОВАНИЯ</a:t>
                      </a:r>
                    </a:p>
                    <a:p>
                      <a:pPr algn="r" fontAlgn="b"/>
                      <a:endParaRPr lang="ru-RU" sz="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 fontAlgn="b">
                        <a:lnSpc>
                          <a:spcPct val="90000"/>
                        </a:lnSpc>
                      </a:pPr>
                      <a:r>
                        <a:rPr lang="ru-RU" sz="1450" b="1" i="0" u="none" strike="noStrike" dirty="0" err="1">
                          <a:solidFill>
                            <a:srgbClr val="003399"/>
                          </a:solidFill>
                          <a:latin typeface="+mn-lt"/>
                        </a:rPr>
                        <a:t>Онлайн</a:t>
                      </a:r>
                      <a:r>
                        <a:rPr lang="ru-RU" sz="1450" b="1" i="0" u="none" strike="noStrike" dirty="0">
                          <a:solidFill>
                            <a:srgbClr val="003399"/>
                          </a:solidFill>
                          <a:latin typeface="+mn-lt"/>
                        </a:rPr>
                        <a:t> анкетирование </a:t>
                      </a:r>
                      <a:r>
                        <a:rPr lang="ru-RU" sz="1450" b="0" i="0" u="none" strike="noStrike" dirty="0">
                          <a:solidFill>
                            <a:srgbClr val="003399"/>
                          </a:solidFill>
                          <a:latin typeface="+mn-lt"/>
                        </a:rPr>
                        <a:t>посредством электронного сервиса </a:t>
                      </a:r>
                      <a:r>
                        <a:rPr lang="ru-RU" sz="1450" b="1" i="0" u="none" strike="noStrike" dirty="0" err="1">
                          <a:solidFill>
                            <a:srgbClr val="003399"/>
                          </a:solidFill>
                          <a:latin typeface="+mn-lt"/>
                        </a:rPr>
                        <a:t>анкетолог.ру</a:t>
                      </a:r>
                      <a:r>
                        <a:rPr lang="ru-RU" sz="1450" b="1" i="0" u="none" strike="noStrike" baseline="0" dirty="0">
                          <a:solidFill>
                            <a:srgbClr val="003399"/>
                          </a:solidFill>
                          <a:latin typeface="+mn-lt"/>
                        </a:rPr>
                        <a:t> </a:t>
                      </a:r>
                      <a:r>
                        <a:rPr lang="ru-RU" sz="1450" b="0" i="0" u="none" strike="noStrike" baseline="0" dirty="0">
                          <a:solidFill>
                            <a:srgbClr val="003399"/>
                          </a:solidFill>
                          <a:latin typeface="+mn-lt"/>
                        </a:rPr>
                        <a:t>через  Интернет-портал «Мониторинг положения молодёжи в Ямало-Ненецком автономном округе»:  www.monitoring-89.ru</a:t>
                      </a:r>
                      <a:endParaRPr lang="ru-RU" sz="1450" b="0" i="0" u="none" strike="noStrike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8078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ОБЪЕКТ ИССЛЕДОВАНИЯ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0" algn="l" fontAlgn="b">
                        <a:lnSpc>
                          <a:spcPct val="90000"/>
                        </a:lnSpc>
                      </a:pPr>
                      <a:r>
                        <a:rPr lang="ru-RU" sz="1450" b="0" i="0" u="none" strike="noStrike" dirty="0">
                          <a:solidFill>
                            <a:srgbClr val="003399"/>
                          </a:solidFill>
                          <a:latin typeface="+mn-lt"/>
                        </a:rPr>
                        <a:t>Работающие и учащиеся </a:t>
                      </a:r>
                      <a:r>
                        <a:rPr lang="ru-RU" sz="1450" b="1" i="0" u="none" strike="noStrike" dirty="0">
                          <a:solidFill>
                            <a:srgbClr val="003399"/>
                          </a:solidFill>
                          <a:latin typeface="+mn-lt"/>
                        </a:rPr>
                        <a:t>жители ЯНАО </a:t>
                      </a:r>
                      <a:br>
                        <a:rPr lang="ru-RU" sz="1450" b="1" i="0" u="none" strike="noStrike" dirty="0">
                          <a:solidFill>
                            <a:srgbClr val="003399"/>
                          </a:solidFill>
                          <a:latin typeface="+mn-lt"/>
                        </a:rPr>
                      </a:br>
                      <a:r>
                        <a:rPr lang="ru-RU" sz="1450" b="1" i="0" u="none" strike="noStrike" dirty="0">
                          <a:solidFill>
                            <a:srgbClr val="003399"/>
                          </a:solidFill>
                          <a:latin typeface="+mn-lt"/>
                        </a:rPr>
                        <a:t>в возрасте 14-30 лет </a:t>
                      </a:r>
                      <a:r>
                        <a:rPr lang="ru-RU" sz="1450" b="0" i="0" u="none" strike="noStrike" dirty="0">
                          <a:solidFill>
                            <a:srgbClr val="003399"/>
                          </a:solidFill>
                          <a:latin typeface="+mn-lt"/>
                        </a:rPr>
                        <a:t>во всех  муниципальных </a:t>
                      </a:r>
                    </a:p>
                    <a:p>
                      <a:pPr marL="360000" algn="l" fontAlgn="b">
                        <a:lnSpc>
                          <a:spcPct val="90000"/>
                        </a:lnSpc>
                      </a:pPr>
                      <a:r>
                        <a:rPr lang="ru-RU" sz="1450" b="0" i="0" u="none" strike="noStrike" dirty="0">
                          <a:solidFill>
                            <a:srgbClr val="003399"/>
                          </a:solidFill>
                          <a:latin typeface="+mn-lt"/>
                        </a:rPr>
                        <a:t>образованиях автономного округа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345085" y="193204"/>
            <a:ext cx="8496944" cy="576064"/>
          </a:xfrm>
          <a:prstGeom prst="roundRect">
            <a:avLst/>
          </a:prstGeom>
          <a:solidFill>
            <a:srgbClr val="12A7DC"/>
          </a:solidFill>
          <a:ln w="12700">
            <a:solidFill>
              <a:srgbClr val="33CC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-36512" y="193204"/>
            <a:ext cx="9180512" cy="576064"/>
          </a:xfrm>
          <a:noFill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МЕТОДОЛОГИЯ И ВЫБОРКА ИССЛЕДОВАНИЯ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0"/>
            <a:ext cx="7645400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 descr="Голубая полос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975656" y="1975656"/>
            <a:ext cx="5715000" cy="1763688"/>
          </a:xfrm>
          <a:prstGeom prst="rect">
            <a:avLst/>
          </a:prstGeom>
        </p:spPr>
      </p:pic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5305772"/>
            <a:ext cx="395536" cy="409228"/>
          </a:xfrm>
        </p:spPr>
        <p:txBody>
          <a:bodyPr/>
          <a:lstStyle/>
          <a:p>
            <a:pPr algn="ctr"/>
            <a:fld id="{EC2EBF0D-3B44-4C21-9596-600DDEA72085}" type="slidenum">
              <a:rPr lang="ru-RU" sz="1400" smtClean="0">
                <a:solidFill>
                  <a:srgbClr val="003399"/>
                </a:solidFill>
              </a:rPr>
              <a:pPr algn="ctr"/>
              <a:t>3</a:t>
            </a:fld>
            <a:endParaRPr lang="ru-RU" sz="1400" dirty="0">
              <a:solidFill>
                <a:srgbClr val="003399"/>
              </a:solidFill>
            </a:endParaRP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0" y="0"/>
          <a:ext cx="5220072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Прямоугольник 17"/>
          <p:cNvSpPr/>
          <p:nvPr/>
        </p:nvSpPr>
        <p:spPr>
          <a:xfrm rot="16200000">
            <a:off x="-2324711" y="2432216"/>
            <a:ext cx="5233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lnSpc>
                <a:spcPct val="90000"/>
              </a:lnSpc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ЧИСЛЕННОСТЬ ВЫБОРКИ, ЧЕЛОВЕК</a:t>
            </a:r>
          </a:p>
        </p:txBody>
      </p:sp>
      <p:pic>
        <p:nvPicPr>
          <p:cNvPr id="3" name="Рисунок 2" descr="Фото каски бригадир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3267247"/>
            <a:ext cx="1351237" cy="1351237"/>
          </a:xfrm>
          <a:prstGeom prst="rect">
            <a:avLst/>
          </a:prstGeom>
        </p:spPr>
      </p:pic>
      <p:pic>
        <p:nvPicPr>
          <p:cNvPr id="4" name="Рисунок 3" descr="Фото Студентка с книгой2 — копи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4059335"/>
            <a:ext cx="1403671" cy="138014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427984" y="3195239"/>
            <a:ext cx="2016224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lnSpc>
                <a:spcPct val="86000"/>
              </a:lnSpc>
            </a:pPr>
            <a:r>
              <a:rPr lang="ru-RU" sz="2000" b="1" dirty="0">
                <a:solidFill>
                  <a:srgbClr val="003399"/>
                </a:solidFill>
              </a:rPr>
              <a:t>РАБОТАЮЩАЯ </a:t>
            </a:r>
          </a:p>
          <a:p>
            <a:pPr fontAlgn="b">
              <a:lnSpc>
                <a:spcPct val="86000"/>
              </a:lnSpc>
            </a:pPr>
            <a:r>
              <a:rPr lang="ru-RU" sz="2000" b="1" dirty="0">
                <a:solidFill>
                  <a:srgbClr val="003399"/>
                </a:solidFill>
              </a:rPr>
              <a:t>МОЛОДЕЖЬ</a:t>
            </a:r>
          </a:p>
          <a:p>
            <a:pPr fontAlgn="b">
              <a:lnSpc>
                <a:spcPct val="86000"/>
              </a:lnSpc>
            </a:pPr>
            <a:r>
              <a:rPr lang="ru-RU" sz="2000" b="1" dirty="0">
                <a:solidFill>
                  <a:srgbClr val="003399"/>
                </a:solidFill>
              </a:rPr>
              <a:t>1500 ЧЕЛОВЕК</a:t>
            </a:r>
            <a:endParaRPr lang="ru-RU" sz="2000" dirty="0">
              <a:solidFill>
                <a:srgbClr val="00339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27784" y="4635399"/>
            <a:ext cx="1872208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">
              <a:lnSpc>
                <a:spcPct val="86000"/>
              </a:lnSpc>
            </a:pPr>
            <a:r>
              <a:rPr lang="ru-RU" sz="2000" b="1" dirty="0">
                <a:solidFill>
                  <a:srgbClr val="003399"/>
                </a:solidFill>
              </a:rPr>
              <a:t>СТУДЕНТЫ-ВЫПУСКНИКИ</a:t>
            </a:r>
          </a:p>
          <a:p>
            <a:pPr algn="r" fontAlgn="b">
              <a:lnSpc>
                <a:spcPct val="86000"/>
              </a:lnSpc>
            </a:pPr>
            <a:r>
              <a:rPr lang="ru-RU" sz="2000" b="1" dirty="0">
                <a:solidFill>
                  <a:srgbClr val="003399"/>
                </a:solidFill>
              </a:rPr>
              <a:t>385 ЧЕЛОВЕК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644008" y="1947759"/>
            <a:ext cx="1872208" cy="62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">
              <a:lnSpc>
                <a:spcPct val="86000"/>
              </a:lnSpc>
            </a:pPr>
            <a:r>
              <a:rPr lang="ru-RU" sz="2000" b="1" dirty="0">
                <a:solidFill>
                  <a:srgbClr val="003399"/>
                </a:solidFill>
              </a:rPr>
              <a:t>МУЖЧИНЫ  767 ЧЕЛОВЕК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444208" y="925456"/>
            <a:ext cx="1800200" cy="62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lnSpc>
                <a:spcPct val="86000"/>
              </a:lnSpc>
            </a:pPr>
            <a:r>
              <a:rPr lang="ru-RU" sz="2000" b="1" dirty="0">
                <a:solidFill>
                  <a:srgbClr val="003399"/>
                </a:solidFill>
              </a:rPr>
              <a:t>ЖЕНЩИНЫ </a:t>
            </a:r>
          </a:p>
          <a:p>
            <a:pPr fontAlgn="b">
              <a:lnSpc>
                <a:spcPct val="86000"/>
              </a:lnSpc>
            </a:pPr>
            <a:r>
              <a:rPr lang="ru-RU" sz="2000" b="1" dirty="0">
                <a:solidFill>
                  <a:srgbClr val="003399"/>
                </a:solidFill>
              </a:rPr>
              <a:t>1118 ЧЕЛОВЕК</a:t>
            </a:r>
            <a:endParaRPr lang="ru-RU" sz="2000" dirty="0">
              <a:solidFill>
                <a:srgbClr val="003399"/>
              </a:solidFill>
            </a:endParaRPr>
          </a:p>
        </p:txBody>
      </p:sp>
      <p:pic>
        <p:nvPicPr>
          <p:cNvPr id="28" name="Рисунок 27" descr="Молодая семья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08304" y="4081636"/>
            <a:ext cx="1368152" cy="1368152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6300192" y="3217540"/>
            <a:ext cx="2448272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">
              <a:lnSpc>
                <a:spcPct val="86000"/>
              </a:lnSpc>
            </a:pPr>
            <a:r>
              <a:rPr lang="ru-RU" sz="2000" b="1" dirty="0">
                <a:solidFill>
                  <a:srgbClr val="003399"/>
                </a:solidFill>
              </a:rPr>
              <a:t>ПРЕДСТАВИТЕЛИ МОЛОДЫХ СЕМЕЙ 703 ЧЕЛОВЕКА </a:t>
            </a:r>
            <a:endParaRPr lang="ru-RU" sz="2000" dirty="0">
              <a:solidFill>
                <a:srgbClr val="003399"/>
              </a:solidFill>
            </a:endParaRPr>
          </a:p>
        </p:txBody>
      </p:sp>
      <p:pic>
        <p:nvPicPr>
          <p:cNvPr id="36" name="Рисунок 35" descr="МЖ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16217" y="1561357"/>
            <a:ext cx="1368151" cy="1368151"/>
          </a:xfrm>
          <a:prstGeom prst="rect">
            <a:avLst/>
          </a:prstGeom>
        </p:spPr>
      </p:pic>
      <p:pic>
        <p:nvPicPr>
          <p:cNvPr id="37" name="Рисунок 36" descr="МЖ44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76056" y="553244"/>
            <a:ext cx="1368151" cy="1368151"/>
          </a:xfrm>
          <a:prstGeom prst="rect">
            <a:avLst/>
          </a:prstGeom>
        </p:spPr>
      </p:pic>
      <p:pic>
        <p:nvPicPr>
          <p:cNvPr id="21" name="Рисунок 20" descr="lifestream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23212" y="193204"/>
            <a:ext cx="769268" cy="7692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7645400" cy="572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-1"/>
            <a:ext cx="7668000" cy="5722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Рисунок 25" descr="Голубая полос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375532" y="2375532"/>
            <a:ext cx="5722664" cy="971600"/>
          </a:xfrm>
          <a:prstGeom prst="rect">
            <a:avLst/>
          </a:prstGeom>
        </p:spPr>
      </p:pic>
      <p:pic>
        <p:nvPicPr>
          <p:cNvPr id="21" name="Рисунок 20" descr="Отдаленност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103333"/>
            <a:ext cx="792088" cy="792088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971599" y="5142592"/>
            <a:ext cx="78704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ru-RU" sz="1350" dirty="0"/>
              <a:t>СОКРАЩЕНИЕ ЧИСЛЕННОСТИ МОЛОДЕЖИ ПРИ СОХРАНЕНИИ </a:t>
            </a:r>
          </a:p>
          <a:p>
            <a:pPr algn="ctr" fontAlgn="b"/>
            <a:r>
              <a:rPr lang="ru-RU" sz="1350" dirty="0"/>
              <a:t>ПОЗИТИВНОЙ ДИНАМИКИ ОБЩЕЙ  ЧИСЛЕННОСТИ НАСЕЛЕНИЯ ЯНАО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499992" y="3145532"/>
            <a:ext cx="4464496" cy="766748"/>
          </a:xfrm>
          <a:prstGeom prst="rect">
            <a:avLst/>
          </a:prstGeom>
          <a:solidFill>
            <a:srgbClr val="CCFFFF">
              <a:alpha val="40000"/>
            </a:srgbClr>
          </a:solidFill>
        </p:spPr>
        <p:txBody>
          <a:bodyPr wrap="square">
            <a:spAutoFit/>
          </a:bodyPr>
          <a:lstStyle/>
          <a:p>
            <a:pPr algn="r" fontAlgn="b">
              <a:lnSpc>
                <a:spcPct val="114000"/>
              </a:lnSpc>
            </a:pPr>
            <a:r>
              <a:rPr lang="ru-RU" sz="1350" dirty="0">
                <a:solidFill>
                  <a:srgbClr val="006666"/>
                </a:solidFill>
              </a:rPr>
              <a:t>НЕДОСТАТОЧНОСТЬ ОБЪЕКТОВ СОЦИАЛЬНОЙ СФЕРЫ, КУЛЬТУРНЫХ И СПОРТИВНЫХ ОБЪЕКТОВ, НИЗКАЯ </a:t>
            </a:r>
            <a:r>
              <a:rPr lang="ru-RU" sz="1350" spc="-20" dirty="0">
                <a:solidFill>
                  <a:srgbClr val="006666"/>
                </a:solidFill>
              </a:rPr>
              <a:t>ДОСТУПНОСТЬ ПРЕДОСТАВЛЯЕМЫХ УСЛУГ В СФЕРЕ ДОСУГА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932040" y="2103333"/>
            <a:ext cx="4032448" cy="815351"/>
          </a:xfrm>
          <a:prstGeom prst="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sz="1350" cap="all" dirty="0">
                <a:solidFill>
                  <a:srgbClr val="CC0000"/>
                </a:solidFill>
              </a:rPr>
              <a:t>Значительная отдаленность от крупных </a:t>
            </a:r>
          </a:p>
          <a:p>
            <a:pPr algn="r">
              <a:lnSpc>
                <a:spcPct val="114000"/>
              </a:lnSpc>
            </a:pPr>
            <a:r>
              <a:rPr lang="ru-RU" sz="1350" cap="all" dirty="0">
                <a:solidFill>
                  <a:srgbClr val="CC0000"/>
                </a:solidFill>
              </a:rPr>
              <a:t>Культурных центров РОССИИ, ограниченность пространства коммуникативного общения  </a:t>
            </a:r>
            <a:endParaRPr lang="ru-RU" sz="1350" dirty="0">
              <a:solidFill>
                <a:srgbClr val="CC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67944" y="4214828"/>
            <a:ext cx="4896544" cy="802912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114000"/>
              </a:lnSpc>
            </a:pPr>
            <a:r>
              <a:rPr lang="ru-RU" sz="1350" cap="all" dirty="0">
                <a:solidFill>
                  <a:srgbClr val="7030A0"/>
                </a:solidFill>
              </a:rPr>
              <a:t>Удалённость от ведущих научных центров, отсутствие учреждений высшего профобразования и системы подготовки кадров для инновационной деятельности</a:t>
            </a:r>
            <a:endParaRPr lang="ru-RU" sz="1350" dirty="0">
              <a:solidFill>
                <a:srgbClr val="7030A0"/>
              </a:solidFill>
            </a:endParaRPr>
          </a:p>
        </p:txBody>
      </p:sp>
      <p:pic>
        <p:nvPicPr>
          <p:cNvPr id="19" name="Рисунок 18" descr="вертуш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4214828"/>
            <a:ext cx="792088" cy="792088"/>
          </a:xfrm>
          <a:prstGeom prst="rect">
            <a:avLst/>
          </a:prstGeom>
        </p:spPr>
      </p:pic>
      <p:pic>
        <p:nvPicPr>
          <p:cNvPr id="24" name="Рисунок 23" descr="Сугробы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1055685"/>
            <a:ext cx="792088" cy="792088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5364088" y="1055685"/>
            <a:ext cx="3600400" cy="766748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</p:spPr>
        <p:txBody>
          <a:bodyPr wrap="square">
            <a:spAutoFit/>
          </a:bodyPr>
          <a:lstStyle/>
          <a:p>
            <a:pPr algn="r" fontAlgn="b">
              <a:lnSpc>
                <a:spcPct val="114000"/>
              </a:lnSpc>
            </a:pPr>
            <a:r>
              <a:rPr lang="ru-RU" sz="1350" dirty="0">
                <a:solidFill>
                  <a:srgbClr val="003399"/>
                </a:solidFill>
              </a:rPr>
              <a:t>ЭКСТРЕМАЛЬНЫЕ КЛИМАТИЧЕСКИЕ УСЛОВИЯ ПРОЖИВАНИЯ В РАЙОНАХ КРАЙНЕГО СЕВЕРА: СУРОВЫЙ КЛИМАТ, ДОЛГАЯ ЗИМА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5305772"/>
            <a:ext cx="395536" cy="409228"/>
          </a:xfrm>
        </p:spPr>
        <p:txBody>
          <a:bodyPr/>
          <a:lstStyle/>
          <a:p>
            <a:pPr algn="ctr"/>
            <a:fld id="{EC2EBF0D-3B44-4C21-9596-600DDEA72085}" type="slidenum">
              <a:rPr lang="ru-RU" sz="1400" smtClean="0">
                <a:solidFill>
                  <a:srgbClr val="003399"/>
                </a:solidFill>
              </a:rPr>
              <a:pPr algn="ctr"/>
              <a:t>4</a:t>
            </a:fld>
            <a:endParaRPr lang="ru-RU" sz="1400" dirty="0">
              <a:solidFill>
                <a:srgbClr val="003399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5085" y="193204"/>
            <a:ext cx="8496944" cy="576064"/>
          </a:xfrm>
          <a:prstGeom prst="roundRect">
            <a:avLst/>
          </a:prstGeom>
          <a:solidFill>
            <a:srgbClr val="12A7DC"/>
          </a:solidFill>
          <a:ln w="12700">
            <a:solidFill>
              <a:srgbClr val="33CC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0" y="193204"/>
            <a:ext cx="9166600" cy="576064"/>
          </a:xfrm>
          <a:noFill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ПОЛОЖЕНИЯ МОЛОДЁЖИ В ЯНАО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985292"/>
            <a:ext cx="316835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">
              <a:lnSpc>
                <a:spcPct val="80000"/>
              </a:lnSpc>
            </a:pPr>
            <a:r>
              <a:rPr lang="ru-RU" b="1" dirty="0">
                <a:solidFill>
                  <a:srgbClr val="003399"/>
                </a:solidFill>
              </a:rPr>
              <a:t>ДИНАМИКА ЧИСЛЕННОСТИ </a:t>
            </a:r>
          </a:p>
          <a:p>
            <a:pPr algn="r" fontAlgn="b">
              <a:lnSpc>
                <a:spcPct val="80000"/>
              </a:lnSpc>
            </a:pPr>
            <a:r>
              <a:rPr lang="ru-RU" b="1" dirty="0">
                <a:solidFill>
                  <a:srgbClr val="003399"/>
                </a:solidFill>
              </a:rPr>
              <a:t>МОЛОДЕЖИ ЯНАО, ЧЕЛОВЕК</a:t>
            </a:r>
          </a:p>
        </p:txBody>
      </p:sp>
      <p:graphicFrame>
        <p:nvGraphicFramePr>
          <p:cNvPr id="25" name="Диаграмма 24"/>
          <p:cNvGraphicFramePr/>
          <p:nvPr/>
        </p:nvGraphicFramePr>
        <p:xfrm>
          <a:off x="0" y="1417340"/>
          <a:ext cx="370790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9" name="Рисунок 28" descr="Соц объекты ОТ ЗАКАЗЧИК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07904" y="3145532"/>
            <a:ext cx="792088" cy="7920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0"/>
            <a:ext cx="7645400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5305772"/>
            <a:ext cx="395536" cy="409228"/>
          </a:xfrm>
        </p:spPr>
        <p:txBody>
          <a:bodyPr/>
          <a:lstStyle/>
          <a:p>
            <a:pPr algn="ctr"/>
            <a:fld id="{EC2EBF0D-3B44-4C21-9596-600DDEA72085}" type="slidenum">
              <a:rPr lang="ru-RU" sz="1400" smtClean="0">
                <a:solidFill>
                  <a:srgbClr val="003399"/>
                </a:solidFill>
              </a:rPr>
              <a:pPr algn="ctr"/>
              <a:t>5</a:t>
            </a:fld>
            <a:endParaRPr lang="ru-RU" sz="1400" dirty="0">
              <a:solidFill>
                <a:srgbClr val="003399"/>
              </a:solidFill>
            </a:endParaRPr>
          </a:p>
        </p:txBody>
      </p:sp>
      <p:pic>
        <p:nvPicPr>
          <p:cNvPr id="5" name="Рисунок 4" descr="Голубая полос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327584" y="1327584"/>
            <a:ext cx="5715000" cy="3059832"/>
          </a:xfrm>
          <a:prstGeom prst="rect">
            <a:avLst/>
          </a:prstGeom>
        </p:spPr>
      </p:pic>
      <p:graphicFrame>
        <p:nvGraphicFramePr>
          <p:cNvPr id="12" name="Диаграмма 11"/>
          <p:cNvGraphicFramePr/>
          <p:nvPr/>
        </p:nvGraphicFramePr>
        <p:xfrm>
          <a:off x="0" y="0"/>
          <a:ext cx="6228184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436096" y="193204"/>
            <a:ext cx="3563888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b="1" cap="all" dirty="0">
                <a:solidFill>
                  <a:srgbClr val="003399"/>
                </a:solidFill>
              </a:rPr>
              <a:t>ОЦЕНКА </a:t>
            </a:r>
          </a:p>
          <a:p>
            <a:pPr algn="r">
              <a:lnSpc>
                <a:spcPct val="90000"/>
              </a:lnSpc>
            </a:pPr>
            <a:r>
              <a:rPr lang="ru-RU" b="1" cap="all" dirty="0">
                <a:solidFill>
                  <a:srgbClr val="003399"/>
                </a:solidFill>
              </a:rPr>
              <a:t>МОЛОДЕЖЬЮ</a:t>
            </a:r>
          </a:p>
          <a:p>
            <a:pPr algn="r">
              <a:lnSpc>
                <a:spcPct val="90000"/>
              </a:lnSpc>
            </a:pPr>
            <a:r>
              <a:rPr lang="ru-RU" b="1" cap="all" dirty="0">
                <a:solidFill>
                  <a:srgbClr val="003399"/>
                </a:solidFill>
              </a:rPr>
              <a:t>РАЗЛИЧНЫХ ПАРАМЕТРОВ ЖИЗНИ В НАСЕЛЕННЫХ </a:t>
            </a:r>
          </a:p>
          <a:p>
            <a:pPr algn="r">
              <a:lnSpc>
                <a:spcPct val="90000"/>
              </a:lnSpc>
            </a:pPr>
            <a:r>
              <a:rPr lang="ru-RU" b="1" cap="all" dirty="0">
                <a:solidFill>
                  <a:srgbClr val="003399"/>
                </a:solidFill>
              </a:rPr>
              <a:t>ПУНКТАХ ЯНАО В 2018 ГОДУ</a:t>
            </a:r>
          </a:p>
          <a:p>
            <a:pPr algn="r">
              <a:lnSpc>
                <a:spcPct val="90000"/>
              </a:lnSpc>
            </a:pPr>
            <a:r>
              <a:rPr lang="ru-RU" sz="1400" dirty="0">
                <a:solidFill>
                  <a:srgbClr val="003399"/>
                </a:solidFill>
              </a:rPr>
              <a:t>(пятибалльная шкала)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148064" y="3711584"/>
            <a:ext cx="3816424" cy="743793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</p:spPr>
        <p:txBody>
          <a:bodyPr wrap="square">
            <a:spAutoFit/>
          </a:bodyPr>
          <a:lstStyle/>
          <a:p>
            <a:pPr algn="r" fontAlgn="b">
              <a:lnSpc>
                <a:spcPct val="110000"/>
              </a:lnSpc>
            </a:pPr>
            <a:r>
              <a:rPr lang="ru-RU" sz="1350" dirty="0">
                <a:solidFill>
                  <a:srgbClr val="008000"/>
                </a:solidFill>
              </a:rPr>
              <a:t>КАЧЕСТВО, ДОСТУПНОСТЬ ИНТЕРНЕТА </a:t>
            </a:r>
            <a:br>
              <a:rPr lang="ru-RU" sz="1350" dirty="0">
                <a:solidFill>
                  <a:srgbClr val="008000"/>
                </a:solidFill>
              </a:rPr>
            </a:br>
            <a:r>
              <a:rPr lang="ru-RU" sz="1350" dirty="0">
                <a:solidFill>
                  <a:srgbClr val="008000"/>
                </a:solidFill>
              </a:rPr>
              <a:t>И ЭКОЛОГИЧЕСКУЮ ОБСТАНОВКУ МОЛОДЫЕ ЛЮДИ ОЦЕНИЛИ В </a:t>
            </a:r>
            <a:r>
              <a:rPr lang="ru-RU" sz="135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3,1 БАЛЛА</a:t>
            </a:r>
            <a:endParaRPr lang="ru-RU" sz="1350" b="1" spc="-2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92080" y="2775480"/>
            <a:ext cx="3672408" cy="796565"/>
          </a:xfrm>
          <a:prstGeom prst="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ru-RU" sz="1350" cap="all" dirty="0">
                <a:solidFill>
                  <a:srgbClr val="CC0000"/>
                </a:solidFill>
              </a:rPr>
              <a:t>ОРГАНИЗАЦИЯ ДОСУГА ДЕТЕЙ И МОЛОДЕЖИ, </a:t>
            </a:r>
            <a:r>
              <a:rPr lang="ru-RU" sz="1350" cap="all" dirty="0" err="1">
                <a:solidFill>
                  <a:srgbClr val="CC0000"/>
                </a:solidFill>
              </a:rPr>
              <a:t>бЛАГОУСТРОЙСТВО</a:t>
            </a:r>
            <a:r>
              <a:rPr lang="ru-RU" sz="1350" cap="all" dirty="0">
                <a:solidFill>
                  <a:srgbClr val="CC0000"/>
                </a:solidFill>
              </a:rPr>
              <a:t> ТЕРРИТОРИЙ ЗАСЛУЖИЛИ ОЦЕНКУ В </a:t>
            </a:r>
            <a:r>
              <a:rPr lang="ru-RU" sz="1350" b="1" cap="all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3,2 БАЛЛА</a:t>
            </a:r>
            <a:endParaRPr lang="ru-RU" sz="135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4048" y="4585692"/>
            <a:ext cx="3960440" cy="766492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ru-RU" sz="1350" cap="all" dirty="0">
                <a:solidFill>
                  <a:srgbClr val="7030A0"/>
                </a:solidFill>
              </a:rPr>
              <a:t>ХУЖЕ ВСЕГО ОБСТОЯТ ДЕЛА С ДОСТУПНОСТЬЮ ЖИЛЬЯ ДЛЯ МОЛОДЕЖИ И КЛИМАТИЧЕСКИМИ УСЛОВИЯМИ – ОЦЕНКА В </a:t>
            </a:r>
            <a:r>
              <a:rPr lang="ru-RU" sz="1350" b="1" cap="al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2,4 БАЛЛА</a:t>
            </a:r>
            <a:endParaRPr lang="ru-RU" sz="1350" dirty="0">
              <a:solidFill>
                <a:srgbClr val="7030A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436096" y="1849388"/>
            <a:ext cx="3528392" cy="766748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</p:spPr>
        <p:txBody>
          <a:bodyPr wrap="square">
            <a:spAutoFit/>
          </a:bodyPr>
          <a:lstStyle/>
          <a:p>
            <a:pPr algn="r" fontAlgn="b">
              <a:lnSpc>
                <a:spcPct val="110000"/>
              </a:lnSpc>
            </a:pPr>
            <a:r>
              <a:rPr lang="ru-RU" sz="1350" dirty="0">
                <a:solidFill>
                  <a:srgbClr val="003399"/>
                </a:solidFill>
              </a:rPr>
              <a:t>ВЫШЕ ВСЕГО МОЛОДЫМИ ЛЮДЬМИ ОЦЕНИВАЮТСЯ УСЛОВИЯ БЕЗОПАСНОСТИ </a:t>
            </a:r>
          </a:p>
          <a:p>
            <a:pPr algn="r" fontAlgn="b">
              <a:lnSpc>
                <a:spcPct val="110000"/>
              </a:lnSpc>
            </a:pPr>
            <a:r>
              <a:rPr lang="ru-RU" sz="1350" dirty="0">
                <a:solidFill>
                  <a:srgbClr val="003399"/>
                </a:solidFill>
              </a:rPr>
              <a:t>В НАСЕЛЕННЫХ ПУНКТАХ – </a:t>
            </a:r>
            <a:r>
              <a:rPr lang="ru-RU" sz="135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3,6 БАЛЛА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98" y="-1"/>
            <a:ext cx="7647067" cy="5715001"/>
          </a:xfrm>
          <a:prstGeom prst="rect">
            <a:avLst/>
          </a:prstGeom>
        </p:spPr>
      </p:pic>
      <p:pic>
        <p:nvPicPr>
          <p:cNvPr id="22" name="Рисунок 21" descr="Голубая полос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579612" y="1579612"/>
            <a:ext cx="5715000" cy="2555776"/>
          </a:xfrm>
          <a:prstGeom prst="rect">
            <a:avLst/>
          </a:prstGeom>
        </p:spPr>
      </p:pic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5305772"/>
            <a:ext cx="395536" cy="409228"/>
          </a:xfrm>
        </p:spPr>
        <p:txBody>
          <a:bodyPr/>
          <a:lstStyle/>
          <a:p>
            <a:pPr algn="ctr"/>
            <a:fld id="{EC2EBF0D-3B44-4C21-9596-600DDEA72085}" type="slidenum">
              <a:rPr lang="ru-RU" sz="1400" smtClean="0">
                <a:solidFill>
                  <a:srgbClr val="003399"/>
                </a:solidFill>
              </a:rPr>
              <a:pPr algn="ctr"/>
              <a:t>6</a:t>
            </a:fld>
            <a:endParaRPr lang="ru-RU" sz="1400" dirty="0">
              <a:solidFill>
                <a:srgbClr val="003399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45085" y="193204"/>
            <a:ext cx="8496944" cy="576064"/>
          </a:xfrm>
          <a:prstGeom prst="roundRect">
            <a:avLst/>
          </a:prstGeom>
          <a:solidFill>
            <a:srgbClr val="12A7DC"/>
          </a:solidFill>
          <a:ln w="12700">
            <a:solidFill>
              <a:srgbClr val="33CC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8185" y="193204"/>
            <a:ext cx="9144000" cy="5760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ПОЛОЖЕНИЯ МОЛОДЁЖИ В ЯНАО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7504" y="1673800"/>
            <a:ext cx="2304256" cy="4731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77% </a:t>
            </a:r>
          </a:p>
          <a:p>
            <a:r>
              <a:rPr lang="ru-RU" sz="205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МОЛОДЫХ </a:t>
            </a:r>
          </a:p>
          <a:p>
            <a:r>
              <a:rPr lang="ru-RU" sz="205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ЖИТЕЛЕЙ </a:t>
            </a:r>
            <a:r>
              <a:rPr lang="ru-RU" sz="2050" b="1" cap="al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Янао</a:t>
            </a:r>
            <a:r>
              <a:rPr lang="ru-RU" sz="205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05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ЦЕЛОМ УДОВЛЕТВОРЕНЫ УРОВНЕМ </a:t>
            </a:r>
          </a:p>
          <a:p>
            <a:r>
              <a:rPr lang="ru-RU" sz="205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СВОЕЙ ЖИЗНИ </a:t>
            </a:r>
          </a:p>
          <a:p>
            <a:r>
              <a:rPr lang="ru-RU" sz="205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НАСТОЯЩЕЕ </a:t>
            </a:r>
            <a:br>
              <a:rPr lang="ru-RU" sz="205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5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</a:t>
            </a:r>
          </a:p>
        </p:txBody>
      </p:sp>
      <p:grpSp>
        <p:nvGrpSpPr>
          <p:cNvPr id="53" name="Группа 52"/>
          <p:cNvGrpSpPr/>
          <p:nvPr/>
        </p:nvGrpSpPr>
        <p:grpSpPr>
          <a:xfrm>
            <a:off x="2483768" y="985292"/>
            <a:ext cx="6340240" cy="4536504"/>
            <a:chOff x="1171021" y="193204"/>
            <a:chExt cx="7480059" cy="5400600"/>
          </a:xfrm>
        </p:grpSpPr>
        <p:pic>
          <p:nvPicPr>
            <p:cNvPr id="54" name="Рисунок 53" descr="2_map-yanao-larg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9672" y="193204"/>
              <a:ext cx="6205488" cy="5388266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1340778" y="4307947"/>
              <a:ext cx="1486848" cy="4561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050" b="1" dirty="0">
                  <a:solidFill>
                    <a:srgbClr val="9966FF"/>
                  </a:solidFill>
                </a:rPr>
                <a:t>ШУРЫШКАРСКИЙ </a:t>
              </a:r>
            </a:p>
            <a:p>
              <a:pPr algn="ctr">
                <a:lnSpc>
                  <a:spcPct val="90000"/>
                </a:lnSpc>
              </a:pPr>
              <a:r>
                <a:rPr lang="ru-RU" sz="1050" b="1" dirty="0">
                  <a:solidFill>
                    <a:srgbClr val="9966FF"/>
                  </a:solidFill>
                </a:rPr>
                <a:t>РАЙОН - 62%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72551" y="5244797"/>
              <a:ext cx="1587081" cy="302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b="1" dirty="0">
                  <a:solidFill>
                    <a:srgbClr val="00B0F0"/>
                  </a:solidFill>
                </a:rPr>
                <a:t>МУРАВЛЕНКО - 63%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631084" y="3319048"/>
              <a:ext cx="1810240" cy="283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050" b="1" dirty="0">
                  <a:solidFill>
                    <a:srgbClr val="0070C0"/>
                  </a:solidFill>
                </a:rPr>
                <a:t>НОВЫЙ УРЕНГОЙ - 74%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503714" y="2336299"/>
              <a:ext cx="2005032" cy="283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050" b="1" dirty="0">
                  <a:solidFill>
                    <a:srgbClr val="00CC00"/>
                  </a:solidFill>
                </a:rPr>
                <a:t>ТАЗОВСКИЙ РАЙОН – 77%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831383" y="3536433"/>
              <a:ext cx="1819697" cy="4561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050" b="1" dirty="0">
                  <a:solidFill>
                    <a:srgbClr val="800080"/>
                  </a:solidFill>
                </a:rPr>
                <a:t>КРАСНОСЕЛЬКУПСКИЙ </a:t>
              </a:r>
            </a:p>
            <a:p>
              <a:pPr algn="ctr">
                <a:lnSpc>
                  <a:spcPct val="90000"/>
                </a:lnSpc>
              </a:pPr>
              <a:r>
                <a:rPr lang="ru-RU" sz="1050" b="1" dirty="0">
                  <a:solidFill>
                    <a:srgbClr val="800080"/>
                  </a:solidFill>
                </a:rPr>
                <a:t>РАЙОН - 58%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545992" y="4903224"/>
              <a:ext cx="1379051" cy="283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050" b="1" dirty="0">
                  <a:solidFill>
                    <a:srgbClr val="00CC00"/>
                  </a:solidFill>
                </a:rPr>
                <a:t>НОЯБРЬСК – 77%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957851" y="4369668"/>
              <a:ext cx="1152108" cy="472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05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ПУРОВСКИЙ </a:t>
              </a:r>
            </a:p>
            <a:p>
              <a:pPr algn="ctr">
                <a:lnSpc>
                  <a:spcPct val="90000"/>
                </a:lnSpc>
              </a:pPr>
              <a:r>
                <a:rPr lang="ru-RU" sz="105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РАЙОН - 81%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171021" y="2850642"/>
              <a:ext cx="1401745" cy="311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b="1" dirty="0">
                  <a:solidFill>
                    <a:srgbClr val="FF6600"/>
                  </a:solidFill>
                </a:rPr>
                <a:t>САЛЕХАРД - 82%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272545" y="2593471"/>
              <a:ext cx="1640034" cy="311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b="1" dirty="0">
                  <a:solidFill>
                    <a:srgbClr val="FF6600"/>
                  </a:solidFill>
                </a:rPr>
                <a:t>ЛАБЫТНАНГИ - 82%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 rot="20253685">
              <a:off x="3078420" y="4420496"/>
              <a:ext cx="1534128" cy="302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b="1" dirty="0">
                  <a:solidFill>
                    <a:srgbClr val="FF0000"/>
                  </a:solidFill>
                </a:rPr>
                <a:t>ГУБКИНСКИЙ - 83%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 rot="18165333">
              <a:off x="3372827" y="1983349"/>
              <a:ext cx="1156833" cy="452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050" b="1" dirty="0">
                  <a:solidFill>
                    <a:srgbClr val="FF0000"/>
                  </a:solidFill>
                </a:rPr>
                <a:t>ЯМАЛЬСКИЙ </a:t>
              </a:r>
            </a:p>
            <a:p>
              <a:pPr algn="ctr">
                <a:lnSpc>
                  <a:spcPct val="90000"/>
                </a:lnSpc>
              </a:pPr>
              <a:r>
                <a:rPr lang="ru-RU" sz="1050" b="1" dirty="0">
                  <a:solidFill>
                    <a:srgbClr val="FF0000"/>
                  </a:solidFill>
                </a:rPr>
                <a:t>РАЙОН - 83%</a:t>
              </a:r>
            </a:p>
          </p:txBody>
        </p:sp>
        <p:sp>
          <p:nvSpPr>
            <p:cNvPr id="66" name="Блок-схема: узел 65"/>
            <p:cNvSpPr/>
            <p:nvPr/>
          </p:nvSpPr>
          <p:spPr>
            <a:xfrm>
              <a:off x="1835696" y="3649588"/>
              <a:ext cx="720080" cy="720080"/>
            </a:xfrm>
            <a:prstGeom prst="flowChartConnector">
              <a:avLst/>
            </a:prstGeom>
            <a:solidFill>
              <a:srgbClr val="9966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62%</a:t>
              </a:r>
            </a:p>
          </p:txBody>
        </p:sp>
        <p:pic>
          <p:nvPicPr>
            <p:cNvPr id="67" name="Рисунок 66" descr="ЗАПЛАТКИ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04048" y="3577580"/>
              <a:ext cx="1104900" cy="209550"/>
            </a:xfrm>
            <a:prstGeom prst="rect">
              <a:avLst/>
            </a:prstGeom>
          </p:spPr>
        </p:pic>
        <p:sp>
          <p:nvSpPr>
            <p:cNvPr id="68" name="Блок-схема: узел 67"/>
            <p:cNvSpPr/>
            <p:nvPr/>
          </p:nvSpPr>
          <p:spPr>
            <a:xfrm>
              <a:off x="2843808" y="3145532"/>
              <a:ext cx="720080" cy="720080"/>
            </a:xfrm>
            <a:prstGeom prst="flowChartConnector">
              <a:avLst/>
            </a:prstGeom>
            <a:solidFill>
              <a:srgbClr val="00808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76%</a:t>
              </a:r>
            </a:p>
          </p:txBody>
        </p:sp>
        <p:pic>
          <p:nvPicPr>
            <p:cNvPr id="69" name="Рисунок 68" descr="ЗАПЛАТКИ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27984" y="4513684"/>
              <a:ext cx="1104900" cy="209550"/>
            </a:xfrm>
            <a:prstGeom prst="rect">
              <a:avLst/>
            </a:prstGeom>
          </p:spPr>
        </p:pic>
        <p:sp>
          <p:nvSpPr>
            <p:cNvPr id="70" name="Блок-схема: узел 69"/>
            <p:cNvSpPr/>
            <p:nvPr/>
          </p:nvSpPr>
          <p:spPr>
            <a:xfrm>
              <a:off x="4355976" y="4513684"/>
              <a:ext cx="720080" cy="72008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63%</a:t>
              </a:r>
            </a:p>
          </p:txBody>
        </p:sp>
        <p:sp>
          <p:nvSpPr>
            <p:cNvPr id="71" name="Блок-схема: узел 70"/>
            <p:cNvSpPr/>
            <p:nvPr/>
          </p:nvSpPr>
          <p:spPr>
            <a:xfrm>
              <a:off x="5508104" y="2569468"/>
              <a:ext cx="720080" cy="720080"/>
            </a:xfrm>
            <a:prstGeom prst="flowChartConnector">
              <a:avLst/>
            </a:prstGeom>
            <a:solidFill>
              <a:srgbClr val="00CC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77%</a:t>
              </a:r>
            </a:p>
          </p:txBody>
        </p:sp>
        <p:sp>
          <p:nvSpPr>
            <p:cNvPr id="72" name="Блок-схема: узел 71"/>
            <p:cNvSpPr/>
            <p:nvPr/>
          </p:nvSpPr>
          <p:spPr>
            <a:xfrm>
              <a:off x="4932040" y="4873724"/>
              <a:ext cx="720080" cy="720080"/>
            </a:xfrm>
            <a:prstGeom prst="flowChartConnector">
              <a:avLst/>
            </a:prstGeom>
            <a:solidFill>
              <a:srgbClr val="00CC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77%</a:t>
              </a:r>
            </a:p>
          </p:txBody>
        </p:sp>
        <p:sp>
          <p:nvSpPr>
            <p:cNvPr id="73" name="Блок-схема: узел 72"/>
            <p:cNvSpPr/>
            <p:nvPr/>
          </p:nvSpPr>
          <p:spPr>
            <a:xfrm>
              <a:off x="5364088" y="4009628"/>
              <a:ext cx="720080" cy="720080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81%</a:t>
              </a:r>
            </a:p>
          </p:txBody>
        </p:sp>
        <p:sp>
          <p:nvSpPr>
            <p:cNvPr id="74" name="Блок-схема: узел 73"/>
            <p:cNvSpPr/>
            <p:nvPr/>
          </p:nvSpPr>
          <p:spPr>
            <a:xfrm>
              <a:off x="2195736" y="3145532"/>
              <a:ext cx="720080" cy="720080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82%</a:t>
              </a:r>
            </a:p>
          </p:txBody>
        </p:sp>
        <p:sp>
          <p:nvSpPr>
            <p:cNvPr id="75" name="Блок-схема: узел 74"/>
            <p:cNvSpPr/>
            <p:nvPr/>
          </p:nvSpPr>
          <p:spPr>
            <a:xfrm>
              <a:off x="2699792" y="2641476"/>
              <a:ext cx="720080" cy="720080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82%</a:t>
              </a:r>
            </a:p>
          </p:txBody>
        </p:sp>
        <p:sp>
          <p:nvSpPr>
            <p:cNvPr id="76" name="Блок-схема: узел 75"/>
            <p:cNvSpPr/>
            <p:nvPr/>
          </p:nvSpPr>
          <p:spPr>
            <a:xfrm>
              <a:off x="3779912" y="3433564"/>
              <a:ext cx="720080" cy="720080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82%</a:t>
              </a:r>
            </a:p>
          </p:txBody>
        </p:sp>
        <p:sp>
          <p:nvSpPr>
            <p:cNvPr id="77" name="Блок-схема: узел 76"/>
            <p:cNvSpPr/>
            <p:nvPr/>
          </p:nvSpPr>
          <p:spPr>
            <a:xfrm>
              <a:off x="4427984" y="3793604"/>
              <a:ext cx="720080" cy="72008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83%</a:t>
              </a:r>
            </a:p>
          </p:txBody>
        </p:sp>
        <p:sp>
          <p:nvSpPr>
            <p:cNvPr id="78" name="Блок-схема: узел 77"/>
            <p:cNvSpPr/>
            <p:nvPr/>
          </p:nvSpPr>
          <p:spPr>
            <a:xfrm>
              <a:off x="3635896" y="2641476"/>
              <a:ext cx="720080" cy="72008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83%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487813" y="3865612"/>
              <a:ext cx="1432004" cy="472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050" b="1" dirty="0">
                  <a:solidFill>
                    <a:srgbClr val="008080"/>
                  </a:solidFill>
                </a:rPr>
                <a:t>ПРИУРАЛЬСКИЙ </a:t>
              </a:r>
            </a:p>
            <a:p>
              <a:pPr algn="ctr">
                <a:lnSpc>
                  <a:spcPct val="90000"/>
                </a:lnSpc>
              </a:pPr>
              <a:r>
                <a:rPr lang="ru-RU" sz="1050" b="1" dirty="0">
                  <a:solidFill>
                    <a:srgbClr val="008080"/>
                  </a:solidFill>
                </a:rPr>
                <a:t>РАЙОН - 76%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 rot="18428791">
              <a:off x="4198066" y="2985439"/>
              <a:ext cx="1297150" cy="468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050" b="1" dirty="0">
                  <a:solidFill>
                    <a:srgbClr val="EA5F00"/>
                  </a:solidFill>
                </a:rPr>
                <a:t>НАДЫМСКИЙ </a:t>
              </a:r>
            </a:p>
            <a:p>
              <a:pPr algn="ctr">
                <a:lnSpc>
                  <a:spcPct val="90000"/>
                </a:lnSpc>
              </a:pPr>
              <a:r>
                <a:rPr lang="ru-RU" sz="1050" b="1" dirty="0">
                  <a:solidFill>
                    <a:srgbClr val="EA5F00"/>
                  </a:solidFill>
                </a:rPr>
                <a:t>РАЙОН- 82%</a:t>
              </a:r>
            </a:p>
          </p:txBody>
        </p:sp>
        <p:pic>
          <p:nvPicPr>
            <p:cNvPr id="81" name="Рисунок 80" descr="ЗАПЛАТКИ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80112" y="3721596"/>
              <a:ext cx="1104900" cy="209550"/>
            </a:xfrm>
            <a:prstGeom prst="rect">
              <a:avLst/>
            </a:prstGeom>
          </p:spPr>
        </p:pic>
        <p:sp>
          <p:nvSpPr>
            <p:cNvPr id="82" name="Блок-схема: узел 81"/>
            <p:cNvSpPr/>
            <p:nvPr/>
          </p:nvSpPr>
          <p:spPr>
            <a:xfrm>
              <a:off x="6156176" y="3577580"/>
              <a:ext cx="720080" cy="720080"/>
            </a:xfrm>
            <a:prstGeom prst="flowChartConnector">
              <a:avLst/>
            </a:prstGeom>
            <a:solidFill>
              <a:srgbClr val="80008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58%</a:t>
              </a:r>
            </a:p>
          </p:txBody>
        </p:sp>
        <p:sp>
          <p:nvSpPr>
            <p:cNvPr id="83" name="Блок-схема: узел 82"/>
            <p:cNvSpPr/>
            <p:nvPr/>
          </p:nvSpPr>
          <p:spPr>
            <a:xfrm>
              <a:off x="5004048" y="3217540"/>
              <a:ext cx="720080" cy="720080"/>
            </a:xfrm>
            <a:prstGeom prst="flowChartConnector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74%</a:t>
              </a: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5292080" y="1066299"/>
            <a:ext cx="363691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50" b="1" cap="all" dirty="0">
                <a:solidFill>
                  <a:srgbClr val="003399"/>
                </a:solidFill>
              </a:rPr>
              <a:t>УДОВЛЕТВОРЕННОСТЬ </a:t>
            </a:r>
          </a:p>
          <a:p>
            <a:pPr algn="r"/>
            <a:r>
              <a:rPr lang="ru-RU" sz="1450" b="1" cap="all" dirty="0">
                <a:solidFill>
                  <a:srgbClr val="003399"/>
                </a:solidFill>
              </a:rPr>
              <a:t>МОЛОДЕЖИ УРОВНЕМ </a:t>
            </a:r>
          </a:p>
          <a:p>
            <a:pPr algn="r"/>
            <a:r>
              <a:rPr lang="ru-RU" sz="1450" b="1" cap="all" dirty="0">
                <a:solidFill>
                  <a:srgbClr val="003399"/>
                </a:solidFill>
              </a:rPr>
              <a:t>СВОЕЙ ЖИЗНИ В РАЗРЕЗЕ  </a:t>
            </a:r>
          </a:p>
          <a:p>
            <a:pPr algn="r"/>
            <a:r>
              <a:rPr lang="ru-RU" sz="1450" b="1" cap="all" dirty="0">
                <a:solidFill>
                  <a:srgbClr val="003399"/>
                </a:solidFill>
              </a:rPr>
              <a:t>МУНИЦИПАЛЬНЫХ </a:t>
            </a:r>
          </a:p>
          <a:p>
            <a:pPr algn="r"/>
            <a:r>
              <a:rPr lang="ru-RU" sz="1450" b="1" cap="all" dirty="0">
                <a:solidFill>
                  <a:srgbClr val="003399"/>
                </a:solidFill>
              </a:rPr>
              <a:t>ОБРАЗОВАНИИЙ </a:t>
            </a:r>
          </a:p>
          <a:p>
            <a:pPr algn="r"/>
            <a:r>
              <a:rPr lang="ru-RU" sz="1450" b="1" cap="all" dirty="0">
                <a:solidFill>
                  <a:srgbClr val="003399"/>
                </a:solidFill>
              </a:rPr>
              <a:t>ЯНАО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81" y="0"/>
            <a:ext cx="7647067" cy="571500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98" y="-1"/>
            <a:ext cx="7647067" cy="5715001"/>
          </a:xfrm>
          <a:prstGeom prst="rect">
            <a:avLst/>
          </a:prstGeom>
        </p:spPr>
      </p:pic>
      <p:pic>
        <p:nvPicPr>
          <p:cNvPr id="42" name="Рисунок 41" descr="ЗОЖ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28750" y="234330"/>
            <a:ext cx="1183010" cy="1183010"/>
          </a:xfrm>
          <a:prstGeom prst="rect">
            <a:avLst/>
          </a:prstGeom>
        </p:spPr>
      </p:pic>
      <p:pic>
        <p:nvPicPr>
          <p:cNvPr id="26" name="Рисунок 25" descr="Голубая полос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-2371700" y="2371700"/>
            <a:ext cx="5715000" cy="971600"/>
          </a:xfrm>
          <a:prstGeom prst="rect">
            <a:avLst/>
          </a:prstGeom>
        </p:spPr>
      </p:pic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5305772"/>
            <a:ext cx="395536" cy="409228"/>
          </a:xfrm>
        </p:spPr>
        <p:txBody>
          <a:bodyPr/>
          <a:lstStyle/>
          <a:p>
            <a:pPr algn="ctr"/>
            <a:fld id="{EC2EBF0D-3B44-4C21-9596-600DDEA72085}" type="slidenum">
              <a:rPr lang="ru-RU" sz="1400" smtClean="0">
                <a:solidFill>
                  <a:srgbClr val="003399"/>
                </a:solidFill>
              </a:rPr>
              <a:pPr algn="ctr"/>
              <a:t>7</a:t>
            </a:fld>
            <a:endParaRPr lang="ru-RU" sz="1400" dirty="0">
              <a:solidFill>
                <a:srgbClr val="003399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-549403" y="2617516"/>
            <a:ext cx="2115194" cy="722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ЗДОРОВЫЙ </a:t>
            </a:r>
          </a:p>
          <a:p>
            <a:pPr algn="ctr">
              <a:lnSpc>
                <a:spcPct val="850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 ЖИЗНИ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339752" y="481236"/>
            <a:ext cx="6552728" cy="562205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r" fontAlgn="b">
              <a:lnSpc>
                <a:spcPct val="110000"/>
              </a:lnSpc>
            </a:pPr>
            <a:r>
              <a:rPr lang="ru-RU" sz="15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94,7%  </a:t>
            </a:r>
            <a:r>
              <a:rPr lang="ru-RU" sz="1500" dirty="0">
                <a:solidFill>
                  <a:srgbClr val="003399"/>
                </a:solidFill>
              </a:rPr>
              <a:t>ЖИТЕЛЕЙ ЯНАО В ВОЗРАСТЕ 14-30 ЛЕТ ОЦЕНИВАЮТ СОСТОЯНИЕ </a:t>
            </a:r>
            <a:br>
              <a:rPr lang="ru-RU" sz="1500" dirty="0">
                <a:solidFill>
                  <a:srgbClr val="003399"/>
                </a:solidFill>
              </a:rPr>
            </a:br>
            <a:r>
              <a:rPr lang="ru-RU" sz="1500" dirty="0">
                <a:solidFill>
                  <a:srgbClr val="003399"/>
                </a:solidFill>
              </a:rPr>
              <a:t>СВОГО ЗДОРОВЬЯ КАК ОТЛИЧНОЕ, ХОРОШЕЕ ИЛИ УДОВЛЕТВОРИТЕЛЬНОЕ</a:t>
            </a:r>
          </a:p>
        </p:txBody>
      </p:sp>
      <p:pic>
        <p:nvPicPr>
          <p:cNvPr id="43" name="Рисунок 42" descr="ЗОЖ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2" y="1777380"/>
            <a:ext cx="1152128" cy="1174427"/>
          </a:xfrm>
          <a:prstGeom prst="rect">
            <a:avLst/>
          </a:prstGeom>
        </p:spPr>
      </p:pic>
      <p:pic>
        <p:nvPicPr>
          <p:cNvPr id="48" name="Рисунок 47" descr="фитнес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40352" y="1489348"/>
            <a:ext cx="1161087" cy="1152128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2555776" y="1273324"/>
            <a:ext cx="5256584" cy="854080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500" b="1" cap="all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77,7%  </a:t>
            </a:r>
            <a:r>
              <a:rPr lang="ru-RU" sz="1500" cap="all" dirty="0">
                <a:solidFill>
                  <a:srgbClr val="CC0000"/>
                </a:solidFill>
              </a:rPr>
              <a:t>МОЛОДЫХ ЛЮДЕЙ  РЕГИОНА СЧИТАЮТ, ЧТО ИХ НАСЕЛЕННЫЕ ПУНКТЫ ОБЕСПЕЧЕНЫ ОБЪЕКТАМИ ДЛЯ ЗАНЯТИЙ ФИЗКУЛЬТУРОЙ И СПОРТОМ</a:t>
            </a:r>
            <a:endParaRPr lang="ru-RU" sz="1500" dirty="0">
              <a:solidFill>
                <a:srgbClr val="CC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267744" y="2353444"/>
            <a:ext cx="5256584" cy="854080"/>
          </a:xfrm>
          <a:prstGeom prst="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r" fontAlgn="b">
              <a:lnSpc>
                <a:spcPct val="110000"/>
              </a:lnSpc>
            </a:pPr>
            <a:r>
              <a:rPr lang="ru-RU" sz="15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75,1% </a:t>
            </a:r>
            <a:r>
              <a:rPr lang="ru-RU" sz="1500" dirty="0">
                <a:solidFill>
                  <a:srgbClr val="008000"/>
                </a:solidFill>
              </a:rPr>
              <a:t>ИНФОРМИРОВАНЫ О РЕАЛИЗАЦИИ </a:t>
            </a:r>
            <a:br>
              <a:rPr lang="ru-RU" sz="1500" dirty="0">
                <a:solidFill>
                  <a:srgbClr val="008000"/>
                </a:solidFill>
              </a:rPr>
            </a:br>
            <a:r>
              <a:rPr lang="ru-RU" sz="1500" dirty="0">
                <a:solidFill>
                  <a:srgbClr val="008000"/>
                </a:solidFill>
              </a:rPr>
              <a:t>В АВТОНОМНОМ ОКРУГЕ ПРОЕКТОВ, НАПРАВЛЕННЫХ </a:t>
            </a:r>
            <a:br>
              <a:rPr lang="ru-RU" sz="1500" dirty="0">
                <a:solidFill>
                  <a:srgbClr val="008000"/>
                </a:solidFill>
              </a:rPr>
            </a:br>
            <a:r>
              <a:rPr lang="ru-RU" sz="1500" dirty="0">
                <a:solidFill>
                  <a:srgbClr val="008000"/>
                </a:solidFill>
              </a:rPr>
              <a:t>НА ЗДОРОВЫЙ ОБРАЗ ЖИЗНИ</a:t>
            </a:r>
            <a:endParaRPr lang="ru-RU" sz="1500" spc="-20" dirty="0">
              <a:solidFill>
                <a:srgbClr val="008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259632" y="3433564"/>
            <a:ext cx="4320480" cy="2015936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500" b="1" cap="al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84,5% </a:t>
            </a:r>
            <a:r>
              <a:rPr lang="ru-RU" sz="1500" cap="all" dirty="0">
                <a:solidFill>
                  <a:srgbClr val="7030A0"/>
                </a:solidFill>
              </a:rPr>
              <a:t>СЧИТАЮТ, ЧТО В ИХ ГОРОДЕ (РАЙОНЕ) УРОВЕНЬ РАСПРОСТРАНЕННОСТИ НАРКОМАНИИ НИЖЕ ИЛИ ТАКОЙ ЖЕ, КАК И В ДРУГИХ </a:t>
            </a:r>
            <a:br>
              <a:rPr lang="ru-RU" sz="1500" cap="all" dirty="0">
                <a:solidFill>
                  <a:srgbClr val="7030A0"/>
                </a:solidFill>
              </a:rPr>
            </a:br>
            <a:r>
              <a:rPr lang="ru-RU" sz="1500" cap="all" dirty="0">
                <a:solidFill>
                  <a:srgbClr val="7030A0"/>
                </a:solidFill>
              </a:rPr>
              <a:t>РЕГИОНАХ РОССИИ</a:t>
            </a:r>
          </a:p>
          <a:p>
            <a:pPr>
              <a:spcAft>
                <a:spcPts val="600"/>
              </a:spcAft>
            </a:pPr>
            <a:r>
              <a:rPr lang="ru-RU" sz="1500" b="1" cap="al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56,6% </a:t>
            </a:r>
            <a:r>
              <a:rPr lang="ru-RU" sz="1500" cap="all" dirty="0">
                <a:solidFill>
                  <a:srgbClr val="7030A0"/>
                </a:solidFill>
              </a:rPr>
              <a:t>УВЕРЕНЫ, ЧТО В ИХ ГОРОДЕ (РАЙОНЕ) УРОВЕНЬ РАСПРОСТРАНЕННОСТИ АЛКОГОЛИЗМА НЕ ВЫШЕ, ЧЕМ В ДРУГИХ НАСЕЛЕННЫХ </a:t>
            </a:r>
            <a:br>
              <a:rPr lang="ru-RU" sz="1500" cap="all" dirty="0">
                <a:solidFill>
                  <a:srgbClr val="7030A0"/>
                </a:solidFill>
              </a:rPr>
            </a:br>
            <a:r>
              <a:rPr lang="ru-RU" sz="1500" cap="all" dirty="0">
                <a:solidFill>
                  <a:srgbClr val="7030A0"/>
                </a:solidFill>
              </a:rPr>
              <a:t>ПУНКТАХ СТРАНЫ</a:t>
            </a:r>
          </a:p>
        </p:txBody>
      </p:sp>
      <p:pic>
        <p:nvPicPr>
          <p:cNvPr id="39" name="Рисунок 38" descr="Девиантное поведение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36095" y="3807915"/>
            <a:ext cx="1304345" cy="1304345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6588224" y="4049117"/>
            <a:ext cx="2412268" cy="784830"/>
          </a:xfrm>
          <a:prstGeom prst="rect">
            <a:avLst/>
          </a:prstGeom>
          <a:solidFill>
            <a:srgbClr val="CCFFFF">
              <a:alpha val="69804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sz="15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49,0% </a:t>
            </a:r>
            <a:r>
              <a:rPr lang="ru-RU" sz="1500" dirty="0">
                <a:solidFill>
                  <a:srgbClr val="006666"/>
                </a:solidFill>
              </a:rPr>
              <a:t>МОЛОДЫХ ЛЮДЕЙ ЗАЯВИЛИ, ЧТО У НИХ НЕТ ВРЕДНЫХ ПРИВЫЧЕК</a:t>
            </a:r>
            <a:endParaRPr lang="ru-RU" sz="1500" b="1" cap="all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Рисунок 18" descr="lifestream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504" y="121196"/>
            <a:ext cx="769268" cy="7692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0" y="-3"/>
            <a:ext cx="7647067" cy="57150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98" y="-1"/>
            <a:ext cx="7647067" cy="5715001"/>
          </a:xfrm>
          <a:prstGeom prst="rect">
            <a:avLst/>
          </a:prstGeom>
        </p:spPr>
      </p:pic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5305772"/>
            <a:ext cx="395536" cy="409228"/>
          </a:xfrm>
        </p:spPr>
        <p:txBody>
          <a:bodyPr/>
          <a:lstStyle/>
          <a:p>
            <a:pPr algn="ctr"/>
            <a:fld id="{EC2EBF0D-3B44-4C21-9596-600DDEA72085}" type="slidenum">
              <a:rPr lang="ru-RU" sz="1400" smtClean="0">
                <a:solidFill>
                  <a:srgbClr val="003399"/>
                </a:solidFill>
              </a:rPr>
              <a:pPr algn="ctr"/>
              <a:t>8</a:t>
            </a:fld>
            <a:endParaRPr lang="ru-RU" sz="1400" dirty="0">
              <a:solidFill>
                <a:srgbClr val="003399"/>
              </a:solidFill>
            </a:endParaRPr>
          </a:p>
        </p:txBody>
      </p:sp>
      <p:pic>
        <p:nvPicPr>
          <p:cNvPr id="6" name="Рисунок 5" descr="Голубая полос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371700" y="2371700"/>
            <a:ext cx="5715000" cy="9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675235" y="2671344"/>
            <a:ext cx="2366865" cy="722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СОЦИАЛЬНОЕ </a:t>
            </a:r>
          </a:p>
          <a:p>
            <a:pPr algn="ctr">
              <a:lnSpc>
                <a:spcPct val="850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САМОЧУВСТВИЕ</a:t>
            </a:r>
          </a:p>
        </p:txBody>
      </p:sp>
      <p:pic>
        <p:nvPicPr>
          <p:cNvPr id="16" name="Рисунок 15" descr="Социальное самочувствие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1129308"/>
            <a:ext cx="1512168" cy="1512168"/>
          </a:xfrm>
          <a:prstGeom prst="rect">
            <a:avLst/>
          </a:prstGeom>
        </p:spPr>
      </p:pic>
      <p:pic>
        <p:nvPicPr>
          <p:cNvPr id="17" name="Рисунок 16" descr="МАМОН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3217540"/>
            <a:ext cx="1512168" cy="1516723"/>
          </a:xfrm>
          <a:prstGeom prst="rect">
            <a:avLst/>
          </a:prstGeom>
        </p:spPr>
      </p:pic>
      <p:pic>
        <p:nvPicPr>
          <p:cNvPr id="18" name="Рисунок 17" descr="САЛЕХАРД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1640" y="193204"/>
            <a:ext cx="1512168" cy="151216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987824" y="1273324"/>
            <a:ext cx="4320480" cy="1107996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500" b="1" cap="all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50,6</a:t>
            </a:r>
            <a:r>
              <a:rPr lang="ru-RU" sz="1500" cap="all" dirty="0">
                <a:solidFill>
                  <a:srgbClr val="CC0000"/>
                </a:solidFill>
              </a:rPr>
              <a:t>%  МОЛОДЕЖИ ЯНАО ОЦЕНИВАЮТ СОЦИАЛЬНО-ЭКОНОМИЧЕСКУЮ СИТУАЦИЮ </a:t>
            </a:r>
          </a:p>
          <a:p>
            <a:pPr>
              <a:lnSpc>
                <a:spcPct val="110000"/>
              </a:lnSpc>
            </a:pPr>
            <a:r>
              <a:rPr lang="ru-RU" sz="1500" cap="all" dirty="0">
                <a:solidFill>
                  <a:srgbClr val="CC0000"/>
                </a:solidFill>
              </a:rPr>
              <a:t>В СВОЕМ ГОРОДЕ (РАЙОНЕ) КАК СОВЕРШЕННО </a:t>
            </a:r>
          </a:p>
          <a:p>
            <a:pPr>
              <a:lnSpc>
                <a:spcPct val="110000"/>
              </a:lnSpc>
            </a:pPr>
            <a:r>
              <a:rPr lang="ru-RU" sz="1500" cap="all" dirty="0">
                <a:solidFill>
                  <a:srgbClr val="CC0000"/>
                </a:solidFill>
              </a:rPr>
              <a:t>ИЛИ ОТНОСИТЕЛЬНО СПОКОЙНУЮ </a:t>
            </a:r>
            <a:endParaRPr lang="ru-RU" sz="1500" dirty="0">
              <a:solidFill>
                <a:srgbClr val="CC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2857500"/>
            <a:ext cx="6192688" cy="854080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 wrap="square">
            <a:spAutoFit/>
          </a:bodyPr>
          <a:lstStyle/>
          <a:p>
            <a:pPr algn="r" fontAlgn="b">
              <a:lnSpc>
                <a:spcPct val="110000"/>
              </a:lnSpc>
            </a:pPr>
            <a:r>
              <a:rPr lang="ru-RU" sz="15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50,4% </a:t>
            </a:r>
            <a:r>
              <a:rPr lang="ru-RU" sz="1500" dirty="0">
                <a:solidFill>
                  <a:srgbClr val="003399"/>
                </a:solidFill>
              </a:rPr>
              <a:t>МОЛОДЫХ ЛЮДЕЙ РЕГИОНА ОЦЕНИВАЮТ СОЦИАЛЬНО-ЭКОНОМИЧЕСКУЮ СИТУАЦИЮ В ЯНАО КАК СОВЕРШЕННО </a:t>
            </a:r>
            <a:br>
              <a:rPr lang="ru-RU" sz="1500" dirty="0">
                <a:solidFill>
                  <a:srgbClr val="003399"/>
                </a:solidFill>
              </a:rPr>
            </a:br>
            <a:r>
              <a:rPr lang="ru-RU" sz="1500" dirty="0">
                <a:solidFill>
                  <a:srgbClr val="003399"/>
                </a:solidFill>
              </a:rPr>
              <a:t>ИЛИ ОТНОСИТЕЛЬНО СПОКОЙНУЮ</a:t>
            </a:r>
          </a:p>
        </p:txBody>
      </p:sp>
      <p:pic>
        <p:nvPicPr>
          <p:cNvPr id="19" name="Рисунок 18" descr="ЯНАО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6296" y="3937620"/>
            <a:ext cx="1512168" cy="151216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915816" y="4369668"/>
            <a:ext cx="4464496" cy="784830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500" b="1" cap="al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45,7%  </a:t>
            </a:r>
            <a:r>
              <a:rPr lang="ru-RU" sz="1500" cap="all" dirty="0">
                <a:solidFill>
                  <a:srgbClr val="7030A0"/>
                </a:solidFill>
              </a:rPr>
              <a:t>МОЛОДЕЖИ ЯМАЛО-НЕНЕЦКОГО АВТОНОМНОГО ОКРУГА СВЯЗЫВАЮТ СВОИ ЖИЗНЕННЫЕ ПЕРСПЕКТИВЫ С ЭТОЙ ТЕРРИТОРИЕЙ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71800" y="265212"/>
            <a:ext cx="6048672" cy="562205"/>
          </a:xfrm>
          <a:prstGeom prst="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</p:spPr>
        <p:txBody>
          <a:bodyPr wrap="square">
            <a:spAutoFit/>
          </a:bodyPr>
          <a:lstStyle/>
          <a:p>
            <a:pPr algn="r" fontAlgn="b">
              <a:lnSpc>
                <a:spcPct val="110000"/>
              </a:lnSpc>
            </a:pPr>
            <a:r>
              <a:rPr lang="ru-RU" sz="15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71,4% </a:t>
            </a:r>
            <a:r>
              <a:rPr lang="ru-RU" sz="1500" dirty="0">
                <a:solidFill>
                  <a:srgbClr val="CC6600"/>
                </a:solidFill>
              </a:rPr>
              <a:t>ЖИТЕЛЕЙ АВТОНОМНОГО ОКРУГА 14-30 ЛЕТ УДОВЛЕТВОРЕНЫ ЯНАО КАК МЕСТОМ СВОЕГО ПРОЖИВАНИЯ</a:t>
            </a:r>
            <a:endParaRPr lang="ru-RU" sz="1500" spc="-20" dirty="0">
              <a:solidFill>
                <a:srgbClr val="CC6600"/>
              </a:solidFill>
            </a:endParaRPr>
          </a:p>
        </p:txBody>
      </p:sp>
      <p:pic>
        <p:nvPicPr>
          <p:cNvPr id="20" name="Рисунок 19" descr="lifestream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504" y="121196"/>
            <a:ext cx="769268" cy="7692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-5845"/>
            <a:ext cx="7647067" cy="57150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98" y="-1"/>
            <a:ext cx="7647067" cy="5715001"/>
          </a:xfrm>
          <a:prstGeom prst="rect">
            <a:avLst/>
          </a:prstGeom>
        </p:spPr>
      </p:pic>
      <p:pic>
        <p:nvPicPr>
          <p:cNvPr id="26" name="Рисунок 25" descr="Голубая полос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371700" y="2371700"/>
            <a:ext cx="5715000" cy="971600"/>
          </a:xfrm>
          <a:prstGeom prst="rect">
            <a:avLst/>
          </a:prstGeom>
        </p:spPr>
      </p:pic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5305772"/>
            <a:ext cx="395536" cy="409228"/>
          </a:xfrm>
        </p:spPr>
        <p:txBody>
          <a:bodyPr/>
          <a:lstStyle/>
          <a:p>
            <a:pPr algn="ctr"/>
            <a:fld id="{EC2EBF0D-3B44-4C21-9596-600DDEA72085}" type="slidenum">
              <a:rPr lang="ru-RU" sz="1400" smtClean="0">
                <a:solidFill>
                  <a:srgbClr val="003399"/>
                </a:solidFill>
              </a:rPr>
              <a:pPr algn="ctr"/>
              <a:t>9</a:t>
            </a:fld>
            <a:endParaRPr lang="ru-RU" sz="1400" dirty="0">
              <a:solidFill>
                <a:srgbClr val="003399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-2017466" y="2442523"/>
            <a:ext cx="5051319" cy="722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СИТУАЦИЯ В СФЕРЕ </a:t>
            </a:r>
          </a:p>
          <a:p>
            <a:pPr algn="ctr">
              <a:lnSpc>
                <a:spcPct val="850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МЕЖНАЦИОНАЛЬНЫХ ОТНОШЕНИЙ</a:t>
            </a:r>
          </a:p>
        </p:txBody>
      </p:sp>
      <p:pic>
        <p:nvPicPr>
          <p:cNvPr id="9" name="Рисунок 8" descr="Тодерантност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3505572"/>
            <a:ext cx="1835660" cy="1835660"/>
          </a:xfrm>
          <a:prstGeom prst="rect">
            <a:avLst/>
          </a:prstGeom>
        </p:spPr>
      </p:pic>
      <p:pic>
        <p:nvPicPr>
          <p:cNvPr id="10" name="Рисунок 9" descr="Тодерантность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1736947"/>
            <a:ext cx="1800200" cy="1800200"/>
          </a:xfrm>
          <a:prstGeom prst="rect">
            <a:avLst/>
          </a:prstGeom>
        </p:spPr>
      </p:pic>
      <p:pic>
        <p:nvPicPr>
          <p:cNvPr id="13" name="Рисунок 12" descr="Тодерантность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5656" y="337220"/>
            <a:ext cx="1800200" cy="18002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31840" y="491252"/>
            <a:ext cx="5544616" cy="854080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r" fontAlgn="b">
              <a:lnSpc>
                <a:spcPct val="110000"/>
              </a:lnSpc>
            </a:pPr>
            <a:r>
              <a:rPr lang="ru-RU" sz="15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72,7% </a:t>
            </a:r>
            <a:r>
              <a:rPr lang="ru-RU" sz="1500" dirty="0">
                <a:solidFill>
                  <a:srgbClr val="003399"/>
                </a:solidFill>
              </a:rPr>
              <a:t>МОЛОДЫХ ЯМАЛЬЦЕВ ОЦЕНИВАЮТ СИТУАЦИЮ В СФЕРЕ МЕЖНАЦИОНАЛЬНЫХ ОТНОШЕНИЙ В АВТОНОМНОМ </a:t>
            </a:r>
            <a:br>
              <a:rPr lang="ru-RU" sz="1500" dirty="0">
                <a:solidFill>
                  <a:srgbClr val="003399"/>
                </a:solidFill>
              </a:rPr>
            </a:br>
            <a:r>
              <a:rPr lang="ru-RU" sz="1500" dirty="0">
                <a:solidFill>
                  <a:srgbClr val="003399"/>
                </a:solidFill>
              </a:rPr>
              <a:t>ОКРУГЕ КАК СПОКОЙНУЮ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353444"/>
            <a:ext cx="5112568" cy="854080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500" b="1" cap="all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58,2% </a:t>
            </a:r>
            <a:r>
              <a:rPr lang="ru-RU" sz="1500" cap="all" dirty="0">
                <a:solidFill>
                  <a:srgbClr val="CC0000"/>
                </a:solidFill>
              </a:rPr>
              <a:t>МОЛОДЫХ ЖИТЕЛЕЙ </a:t>
            </a:r>
            <a:r>
              <a:rPr lang="ru-RU" sz="1500" cap="all" dirty="0" err="1">
                <a:solidFill>
                  <a:srgbClr val="CC0000"/>
                </a:solidFill>
              </a:rPr>
              <a:t>Янао</a:t>
            </a:r>
            <a:r>
              <a:rPr lang="ru-RU" sz="1500" cap="all" dirty="0">
                <a:solidFill>
                  <a:srgbClr val="CC0000"/>
                </a:solidFill>
              </a:rPr>
              <a:t> ОТМЕТИЛИ ОТСУТСТВИЕ НЕГАТИВНОГО К СЕБЕ ОТНОШЕНИЯ СО СТОРОНЫ ЛЮДЕЙ ДРУГИХ НАЦИОНАЛЬНОСТЕЙ</a:t>
            </a:r>
            <a:endParaRPr lang="ru-RU" sz="1500" dirty="0">
              <a:solidFill>
                <a:srgbClr val="CC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4081636"/>
            <a:ext cx="5544616" cy="854080"/>
          </a:xfrm>
          <a:prstGeom prst="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r" fontAlgn="b">
              <a:lnSpc>
                <a:spcPct val="110000"/>
              </a:lnSpc>
            </a:pPr>
            <a:r>
              <a:rPr lang="ru-RU" sz="15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56,3% </a:t>
            </a:r>
            <a:r>
              <a:rPr lang="ru-RU" sz="1500" dirty="0">
                <a:solidFill>
                  <a:srgbClr val="008000"/>
                </a:solidFill>
              </a:rPr>
              <a:t>ПРЕДСТАВИТЕЛЕЙ МОЛОДЕЖИ ОТМЕТИЛИ ОТСУТСТВИЕ </a:t>
            </a:r>
            <a:br>
              <a:rPr lang="ru-RU" sz="1500" dirty="0">
                <a:solidFill>
                  <a:srgbClr val="008000"/>
                </a:solidFill>
              </a:rPr>
            </a:br>
            <a:r>
              <a:rPr lang="ru-RU" sz="1500" dirty="0">
                <a:solidFill>
                  <a:srgbClr val="008000"/>
                </a:solidFill>
              </a:rPr>
              <a:t>У СЕБЯ ОТРИЦАТЕЛЬНЫХ ЭМОЦИЙ И ЧУВСТВ К ЛЮДЯМ </a:t>
            </a:r>
            <a:br>
              <a:rPr lang="ru-RU" sz="1500" dirty="0">
                <a:solidFill>
                  <a:srgbClr val="008000"/>
                </a:solidFill>
              </a:rPr>
            </a:br>
            <a:r>
              <a:rPr lang="ru-RU" sz="1500" dirty="0">
                <a:solidFill>
                  <a:srgbClr val="008000"/>
                </a:solidFill>
              </a:rPr>
              <a:t>ДРУГИХ НАЦИОНАЛЬНОСТЕЙ</a:t>
            </a:r>
            <a:endParaRPr lang="ru-RU" sz="1500" spc="-20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2662</TotalTime>
  <Words>1343</Words>
  <Application>Microsoft Office PowerPoint</Application>
  <PresentationFormat>Экран (16:10)</PresentationFormat>
  <Paragraphs>284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Тема Office</vt:lpstr>
      <vt:lpstr>РЕЗУЛЬТАТЫ  СОЦИОЛОГИЧЕСКОГО ИССЛЕДОВАНИЯ  «АКТУАЛЬНАЯ ОЦЕНКА ПОЛОЖЕНИЯ МОЛОДЁЖИ  В ЯМАЛО-НЕНЕЦКОМ АВТОНОМНОМ ОКРУГЕ»</vt:lpstr>
      <vt:lpstr>МЕТОДОЛОГИЯ И ВЫБОРКА ИССЛЕДОВАНИЯ</vt:lpstr>
      <vt:lpstr>Презентация PowerPoint</vt:lpstr>
      <vt:lpstr>ОСОБЕННОСТИ ПОЛОЖЕНИЯ МОЛОДЁЖИ В ЯНАО</vt:lpstr>
      <vt:lpstr>Презентация PowerPoint</vt:lpstr>
      <vt:lpstr>ОЦЕНКА ПОЛОЖЕНИЯ МОЛОДЁЖИ В ЯНАО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Уровень инициативности молодёжи ЯНАО</vt:lpstr>
      <vt:lpstr>СОЦИАЛЬНО-ПСИХОЛОГИЧЕСКИЙ ПОРТРЕТ МОЛОДОГО ЧЕЛОВЕКА В ЯНАО  Типичный представитель ямальской молодежи –гражданин в возрасте  от 14 до 30 лет, родившийся на территории  автономного  округа…</vt:lpstr>
      <vt:lpstr>БЛАГОДАРИМ ВАС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Admin_07</dc:creator>
  <cp:lastModifiedBy>Ирина Соловейкина</cp:lastModifiedBy>
  <cp:revision>252</cp:revision>
  <dcterms:created xsi:type="dcterms:W3CDTF">2018-12-04T08:15:52Z</dcterms:created>
  <dcterms:modified xsi:type="dcterms:W3CDTF">2019-01-28T09:24:42Z</dcterms:modified>
</cp:coreProperties>
</file>