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9" r:id="rId4"/>
    <p:sldId id="277" r:id="rId5"/>
    <p:sldId id="303" r:id="rId6"/>
    <p:sldId id="309" r:id="rId7"/>
    <p:sldId id="304" r:id="rId8"/>
    <p:sldId id="282" r:id="rId9"/>
    <p:sldId id="30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58D5F-F344-4840-BABD-4DA1F31BFEF6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53BA5-A31C-4614-8F01-4E886311C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7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FFB07-A1F6-4CF6-BE28-E5B9A50BDD9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7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CFB64-90F6-4554-832A-AAB20563BFDE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2079-B2AD-4F78-AC4E-A447C5CE1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3475-6EA9-41D0-8E75-E20B158B3C92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E887-0A7A-4599-9A9A-A531A083A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690B-6EEC-45E0-8951-EE25574E507B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BB75-F2C5-44F8-8CE5-49534B044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EE97-3593-4FB7-9035-919A54C877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7DE1F-1AD3-457A-BF26-8B91235895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9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02F3-1D47-4AF3-B403-B7C7650DF9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EA69D-6906-4862-B945-2C4F6A26DC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18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20269-ECF5-4092-8DCF-6EB5673160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F1937-86C0-45E1-A772-24888815C5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8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090D-AD71-4B61-8B51-FCD14A9443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08000-CA12-4D61-B9FB-F147627C2E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5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0C1C-FE67-42D0-81A6-713EFE28BB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B603A-6AE3-4BFF-8504-38198E2EDA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8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FB58-6F25-45EF-A776-948AB1F480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18D58-C7D7-4447-9D20-FDE0264E62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9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2093-ED23-49B7-866B-04788DBE9A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8A7D0-2F6E-47BF-BEFA-5F1EEC914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0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4087-0F2F-4C02-9D4B-FD0EE16A0C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EEF64-C478-4FCC-9BEF-29116F0CAF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5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51A8-874E-4046-9B3B-477CC988FD5A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3B7E-BE26-45F6-96A1-5287C8258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2C7-10E2-4353-96A8-D51EB4647D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88116-5A54-40BA-817F-ECEB9D3997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22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CEA1-DF6F-4BEE-AD9E-96E334B458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340F3-B061-4F7B-BE9B-5965834380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38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E6A6-918A-4048-BD8D-C3E4E0B833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938B1-4928-4876-86DC-4325A1E61AB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8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06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8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71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82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76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40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7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DA0F-BBFC-40FC-86A3-AD4F9080B136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CF5E-DF5E-4A91-8DB9-F1EA6A86E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68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25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9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40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0" y="365140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8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5F28-73EF-4B39-B1E5-911CC4FF58C8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5492-AF23-49DF-964C-83BBB9BEB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3CBD-ED54-4402-8237-8862E10F8494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0467-B7C5-4E05-8110-CC8697216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C4AF-8E4F-4403-B731-3D88BD6353F3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BA21-3B4D-4AA9-91BF-6DF554080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1DD3-DD65-4A0F-A91A-766743A7B8C5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1429-9B51-4FCF-BB36-CEEADD8A2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C3DF-8928-4838-9A30-1B2FDE6E8627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32AE-983B-42A4-B25B-3D2094994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3D45-95C7-45DE-AFA0-79A6CA2693A8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9DB-93B6-48DE-91B4-CCB57CAD3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13FAFE-7023-4D4A-8058-422C29EC97BB}" type="datetimeFigureOut">
              <a:rPr lang="ru-RU"/>
              <a:pPr>
                <a:defRPr/>
              </a:pPr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DE913-4BEA-4364-8172-E6BCFDC8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025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1025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8" descr="http://img21.imageshack.us/img21/9408/056679950a5d9e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989913-E024-4782-9591-7E30941792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9FAB5E-1421-43E6-B221-93389E699277}" type="slidenum">
              <a:rPr lang="ru-RU" smtClean="0">
                <a:cs typeface="Arial" panose="020B0604020202020204" pitchFamily="34" charset="0"/>
              </a:rPr>
              <a:pPr/>
              <a:t>‹#›</a:t>
            </a:fld>
            <a:endParaRPr 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06.06.2019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7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1">
              <a:srgbClr val="92D050"/>
            </a:gs>
            <a:gs pos="29000">
              <a:schemeClr val="bg1">
                <a:alpha val="86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913"/>
            <a:ext cx="8747125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4866" y="1693069"/>
            <a:ext cx="7772400" cy="1470025"/>
          </a:xfrm>
        </p:spPr>
        <p:txBody>
          <a:bodyPr rtlCol="0"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Об основных итогах работы </a:t>
            </a:r>
            <a:r>
              <a:rPr lang="ru-RU" b="1" dirty="0" smtClean="0">
                <a:solidFill>
                  <a:srgbClr val="FF0000"/>
                </a:solidFill>
              </a:rPr>
              <a:t>системы образования за </a:t>
            </a:r>
            <a:r>
              <a:rPr lang="ru-RU" b="1" dirty="0">
                <a:solidFill>
                  <a:srgbClr val="FF0000"/>
                </a:solidFill>
              </a:rPr>
              <a:t>2018 </a:t>
            </a:r>
            <a:r>
              <a:rPr lang="ru-RU" b="1" dirty="0" smtClean="0">
                <a:solidFill>
                  <a:srgbClr val="FF0000"/>
                </a:solidFill>
              </a:rPr>
              <a:t>год и задачах </a:t>
            </a:r>
            <a:r>
              <a:rPr lang="ru-RU" b="1" dirty="0">
                <a:solidFill>
                  <a:srgbClr val="FF0000"/>
                </a:solidFill>
              </a:rPr>
              <a:t>на 2019 год.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5608712" cy="129614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А.В.Шарикова</a:t>
            </a:r>
            <a:endParaRPr lang="ru-RU" sz="1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Начальник УО Администрации МО </a:t>
            </a:r>
            <a:r>
              <a:rPr lang="ru-RU" sz="1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расноселькупский</a:t>
            </a: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район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2019 г.</a:t>
            </a:r>
            <a:endParaRPr lang="ru-RU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8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деятельности системы образования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424011"/>
              </p:ext>
            </p:extLst>
          </p:nvPr>
        </p:nvGraphicFramePr>
        <p:xfrm>
          <a:off x="5796136" y="1268760"/>
          <a:ext cx="2650232" cy="882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6991"/>
                <a:gridCol w="875217"/>
                <a:gridCol w="778024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64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Бюджет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694 150,80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784 765,4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264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В</a:t>
                      </a:r>
                      <a:r>
                        <a:rPr lang="ru-RU" sz="1400" b="1" u="none" strike="noStrike" dirty="0" smtClean="0">
                          <a:effectLst/>
                        </a:rPr>
                        <a:t>сего </a:t>
                      </a:r>
                      <a:r>
                        <a:rPr lang="ru-RU" sz="1400" b="1" u="none" strike="noStrike" dirty="0">
                          <a:effectLst/>
                        </a:rPr>
                        <a:t>ОУ/</a:t>
                      </a:r>
                      <a:r>
                        <a:rPr lang="ru-RU" sz="1400" b="1" u="none" strike="noStrike" dirty="0" err="1">
                          <a:effectLst/>
                        </a:rPr>
                        <a:t>бюдж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3150111"/>
            <a:ext cx="5472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Основные показатели за 2018 год:</a:t>
            </a:r>
          </a:p>
          <a:p>
            <a:pPr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Целевые показатели заработной платы отдельных категорий педагогических работников достигнуты.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Дополнительное финансирование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(67 млн.)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Утверждено новое положение об оплате труда работников ОУ, совершенствование нормативной правовой базы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 «ЦОДМСО».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Проведено: 12 районных семинаров, неделя молодого педагога, 6 муниципальных конкурсов для педагогических работников,  55 районных конкурсов для обучающихся и воспитанников, 25 районных открытых урока, 4 интенсивных недели, 16 встреч с трудовыми коллективами образовательных учреждений (по две в каждом учреждении),  11 проверок планового  и две внепланового учредительного контроля образовательных учреждений.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cs-CZ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План выполнен </a:t>
            </a:r>
            <a:r>
              <a:rPr lang="cs-CZ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на 100%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, цели и задачи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2018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года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достигнуты.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925370"/>
              </p:ext>
            </p:extLst>
          </p:nvPr>
        </p:nvGraphicFramePr>
        <p:xfrm>
          <a:off x="467544" y="1268760"/>
          <a:ext cx="4948009" cy="1821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522"/>
                <a:gridCol w="727980"/>
                <a:gridCol w="509586"/>
                <a:gridCol w="873577"/>
                <a:gridCol w="727980"/>
                <a:gridCol w="518278"/>
                <a:gridCol w="792086"/>
              </a:tblGrid>
              <a:tr h="206733">
                <a:tc rowSpan="2">
                  <a:txBody>
                    <a:bodyPr/>
                    <a:lstStyle/>
                    <a:p>
                      <a:pPr algn="ctr" fontAlgn="b"/>
                      <a:endParaRPr lang="ru-RU" sz="1300" b="1" u="none" strike="noStrike" dirty="0" smtClean="0">
                        <a:effectLst/>
                      </a:endParaRPr>
                    </a:p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</a:rPr>
                        <a:t>2017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</a:rPr>
                        <a:t>2018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кол-во ОУ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кол детей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кол </a:t>
                      </a:r>
                      <a:r>
                        <a:rPr lang="ru-RU" sz="1300" b="1" u="none" strike="noStrike" dirty="0" err="1">
                          <a:effectLst/>
                        </a:rPr>
                        <a:t>сотр</a:t>
                      </a:r>
                      <a:r>
                        <a:rPr lang="ru-RU" sz="1300" b="1" u="none" strike="noStrike" dirty="0">
                          <a:effectLst/>
                        </a:rPr>
                        <a:t>/</a:t>
                      </a:r>
                      <a:r>
                        <a:rPr lang="ru-RU" sz="1300" b="1" u="none" strike="noStrike" dirty="0" err="1">
                          <a:effectLst/>
                        </a:rPr>
                        <a:t>пед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кол-во ОУ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кол детей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кол сотр/пед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детские сады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107/44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109/46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0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школы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256/123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256/125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20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центры ДО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1141</a:t>
                      </a:r>
                    </a:p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52/22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53/23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80112" y="2348880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Задачи на </a:t>
            </a:r>
            <a:r>
              <a:rPr lang="ru-RU" sz="1400" b="1" dirty="0" smtClean="0"/>
              <a:t>2019 </a:t>
            </a:r>
            <a:r>
              <a:rPr lang="ru-RU" sz="1400" b="1" dirty="0" smtClean="0"/>
              <a:t>год: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«Безболезненное»  внедрение НСОТ.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 Совершенствование инфраструктуры, совершенствование МТБ учреждений в рамках внедрения нацпроектов «Образование».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Выполнение предписаний надзорных органов, обеспечение охраной 2 школ ЧОП.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Решение кадрового вопроса в УО и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МУ «ЦОДМСО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Повышение квалификации работников системы образования, внедрение новых форм работы с педагогическими сотрудниками.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Внесение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нормативную правовую базу, регламентирующую деятельность системы образования.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Переход на проектный метод управление ОУ.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2632868" y="219075"/>
            <a:ext cx="4173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Дошкольное образование</a:t>
            </a:r>
          </a:p>
        </p:txBody>
      </p:sp>
      <p:sp>
        <p:nvSpPr>
          <p:cNvPr id="7174" name="Прямоугольник 9"/>
          <p:cNvSpPr>
            <a:spLocks noChangeArrowheads="1"/>
          </p:cNvSpPr>
          <p:nvPr/>
        </p:nvSpPr>
        <p:spPr bwMode="auto">
          <a:xfrm>
            <a:off x="395536" y="3854077"/>
            <a:ext cx="4248472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год:</a:t>
            </a:r>
          </a:p>
          <a:p>
            <a:pPr defTabSz="271463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продолжить  работу   по сохранению 100%-го  охвата дошкольным образованием детей в возрасте от 3 до 7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лет;  </a:t>
            </a:r>
          </a:p>
          <a:p>
            <a:pPr defTabSz="271463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эффективное функционирование  службы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помощи 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базе МДОУ детский сад «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Буратино»;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71463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	совершенствование развивающей предметно-пространственной среды в муниципальных дошкольных образовательных учреждений в соответствии с требованиями ФГОС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271463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548680"/>
            <a:ext cx="46805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года:</a:t>
            </a:r>
            <a:endParaRPr lang="ru-RU" sz="1600" u="sng" dirty="0" smtClean="0">
              <a:solidFill>
                <a:prstClr val="black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открытый районный фестиваль детского анимационного творчества «День рождения мультфильма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3 региональном очном фестивале «Икарёнок-2018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(победитель);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д/с «Буратино» стал </a:t>
            </a: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Лауреа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</a:t>
            </a: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Победител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ем</a:t>
            </a: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«Всероссийского смотра- конкурса «Образцовый детский сад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вош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cs-CZ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число «1000 лучших организаций дошкольного образования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2018г.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воспитанница МОУ детский сад «Теремок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»-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призёр в региональном этапе конкурса «Таланты Арктики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»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 дипломантами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2 степени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стал ансамбль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«Малыши карандаши» МДОУ детский сад «Берёзка»  в международном конкурсе «Мы вместе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».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550254"/>
              </p:ext>
            </p:extLst>
          </p:nvPr>
        </p:nvGraphicFramePr>
        <p:xfrm>
          <a:off x="467545" y="790575"/>
          <a:ext cx="3528391" cy="1879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018"/>
                <a:gridCol w="669003"/>
                <a:gridCol w="608185"/>
                <a:gridCol w="608185"/>
              </a:tblGrid>
              <a:tr h="1804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</a:tr>
              <a:tr h="255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</a:tr>
              <a:tr h="354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с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года 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7 лет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</a:tr>
              <a:tr h="354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ДО всеми формами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416/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411/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437/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</a:tr>
              <a:tr h="5292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с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до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лет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381/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373/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363/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0" marB="0" anchor="b"/>
                </a:tc>
              </a:tr>
            </a:tbl>
          </a:graphicData>
        </a:graphic>
      </p:graphicFrame>
      <p:pic>
        <p:nvPicPr>
          <p:cNvPr id="1026" name="Picture 2" descr="\\10.10.1.225\Obmennik\'۰̮̑●⌘ НАЧАЛЬНИКУ УПРАВЛЕНИЯ\ПРОВЕРКА ДО НОЯБРЬ\фото скалодром\IMG_20171129_170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4276" y="3140968"/>
            <a:ext cx="401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Степень удовлетворенность дошкольным образованием -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99,2 %(90%)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7886" y="2710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Общее образование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975838"/>
              </p:ext>
            </p:extLst>
          </p:nvPr>
        </p:nvGraphicFramePr>
        <p:xfrm>
          <a:off x="415898" y="726899"/>
          <a:ext cx="4563989" cy="2233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5543"/>
                <a:gridCol w="739482"/>
                <a:gridCol w="739482"/>
                <a:gridCol w="739482"/>
              </a:tblGrid>
              <a:tr h="2268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Результаты ЕГЭ</a:t>
                      </a: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6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Общая успеваемость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6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Качество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Преодолели </a:t>
                      </a:r>
                      <a:r>
                        <a:rPr lang="ru-RU" sz="1400" b="1" u="none" strike="noStrike" dirty="0">
                          <a:effectLst/>
                        </a:rPr>
                        <a:t>МП на ЕГЭ по 2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предметам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6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Средний балл </a:t>
                      </a:r>
                      <a:r>
                        <a:rPr lang="ru-RU" sz="1400" b="1" u="none" strike="noStrike" dirty="0" smtClean="0">
                          <a:effectLst/>
                        </a:rPr>
                        <a:t>(русский язык)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0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С</a:t>
                      </a:r>
                      <a:r>
                        <a:rPr lang="ru-RU" sz="1400" b="1" u="none" strike="noStrike" dirty="0" smtClean="0">
                          <a:effectLst/>
                        </a:rPr>
                        <a:t>редний </a:t>
                      </a:r>
                      <a:r>
                        <a:rPr lang="ru-RU" sz="1400" b="1" u="none" strike="noStrike" dirty="0">
                          <a:effectLst/>
                        </a:rPr>
                        <a:t>балл </a:t>
                      </a:r>
                      <a:r>
                        <a:rPr lang="ru-RU" sz="1400" b="1" u="none" strike="noStrike" dirty="0" smtClean="0">
                          <a:effectLst/>
                        </a:rPr>
                        <a:t>(математика) Б</a:t>
                      </a:r>
                    </a:p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3,76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6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Получили от 80 до 100 баллов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68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Охват проф.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обучением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4553"/>
              </p:ext>
            </p:extLst>
          </p:nvPr>
        </p:nvGraphicFramePr>
        <p:xfrm>
          <a:off x="5148064" y="271069"/>
          <a:ext cx="3473541" cy="2447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134"/>
                <a:gridCol w="555469"/>
                <a:gridCol w="555469"/>
                <a:gridCol w="555469"/>
              </a:tblGrid>
              <a:tr h="2084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Результаты ГИА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Уровень освоения ФГОС по русскому языку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96,59</a:t>
                      </a:r>
                    </a:p>
                    <a:p>
                      <a:pPr algn="ctr"/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100</a:t>
                      </a:r>
                    </a:p>
                    <a:p>
                      <a:pPr algn="ctr"/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100</a:t>
                      </a:r>
                    </a:p>
                    <a:p>
                      <a:pPr algn="ctr"/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Качество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59,09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72,13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50,60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43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Уровень освоения ФГОС по математике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96,59</a:t>
                      </a:r>
                    </a:p>
                    <a:p>
                      <a:pPr algn="ctr"/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100</a:t>
                      </a:r>
                    </a:p>
                    <a:p>
                      <a:pPr algn="ctr"/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100</a:t>
                      </a:r>
                    </a:p>
                    <a:p>
                      <a:pPr algn="ctr"/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effectLst/>
                        </a:rPr>
                        <a:t>Качество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30,68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49,18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46,99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7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Получили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аттестат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96,51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100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100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07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Получили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аттестат особого образца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</a:t>
                      </a:r>
                    </a:p>
                    <a:p>
                      <a:pPr algn="ctr"/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</a:t>
                      </a:r>
                    </a:p>
                    <a:p>
                      <a:pPr algn="ctr"/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</a:t>
                      </a:r>
                    </a:p>
                    <a:p>
                      <a:pPr algn="ctr"/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9437" y="4008986"/>
            <a:ext cx="4100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 2018 года</a:t>
            </a:r>
            <a:endParaRPr lang="ru-RU" sz="14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все выпускники получили аттестаты;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Три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призовых места в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VII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открытой научно-исследовательской конференции обучающихся «Ступень в будущее»;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три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призовых места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окружном заочном конкурсе детских творческих проектов «Мир увлечений»;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 призер окружного уровня по ВОШ;</a:t>
            </a:r>
          </a:p>
          <a:p>
            <a:pPr lvl="0"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роведена апробация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учебников по селькупскому языку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ГИА и ЕГЭ проведены без нарушений;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3334052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2230" algn="just"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 на 2019 год:</a:t>
            </a:r>
          </a:p>
          <a:p>
            <a:pPr marR="62230" algn="just">
              <a:spcAft>
                <a:spcPts val="0"/>
              </a:spcAft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бновление содержание образования в соответствии с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нац.проектами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R="62230" algn="just">
              <a:spcAft>
                <a:spcPts val="0"/>
              </a:spcAft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обновление форм работы с детьми;</a:t>
            </a:r>
          </a:p>
          <a:p>
            <a:pPr marR="62230" algn="just"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продолжение работы по сохранению селькупского языка, этнокультуры;</a:t>
            </a:r>
          </a:p>
          <a:p>
            <a:pPr marR="62230" algn="just">
              <a:spcAft>
                <a:spcPts val="0"/>
              </a:spcAft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ткрытие кадетского (казачьего) класса;</a:t>
            </a:r>
          </a:p>
          <a:p>
            <a:pPr marR="62230" algn="just">
              <a:spcAft>
                <a:spcPts val="0"/>
              </a:spcAft>
              <a:buFontTx/>
              <a:buChar char="-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овышение качества образования через наставничество, возобновление работы предметных методических объединений учителей, стажировку и обменом опытом, использование в полной мере мониторинговых исследований</a:t>
            </a:r>
            <a:r>
              <a:rPr lang="ru-RU" sz="140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привлечение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науки.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426" y="2774805"/>
            <a:ext cx="3816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Степень удовлетворенность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общим образованием – 100% (100%)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58873"/>
              </p:ext>
            </p:extLst>
          </p:nvPr>
        </p:nvGraphicFramePr>
        <p:xfrm>
          <a:off x="611560" y="3037121"/>
          <a:ext cx="3168352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1108669"/>
                <a:gridCol w="1133370"/>
                <a:gridCol w="926313"/>
              </a:tblGrid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Уч.год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усп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Качество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99,8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37,3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39,7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32693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Дополнительное образование и внеурочная деятельность детей</a:t>
            </a: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7063" y="3448663"/>
            <a:ext cx="400501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 на 2019 учебный год:</a:t>
            </a:r>
          </a:p>
          <a:p>
            <a:pPr marL="92075" indent="-92075" algn="just"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дополнительного образования</a:t>
            </a:r>
          </a:p>
          <a:p>
            <a:pPr marL="92075" indent="-92075" algn="just"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 охвата дополнительным образованием детей в возрасте 5-18 лет не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ниже достигнутого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уровня в системе образования района 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асширение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внедрения инновационных программ дополнительного образования, профессиональной подготовки школьников различной направленности в образовательных организациях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района; введение новых курсов профессионального обучения (обновление МТБ)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7530" y="3067015"/>
            <a:ext cx="42984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Результаты 2018  годов:</a:t>
            </a:r>
          </a:p>
          <a:p>
            <a:pPr algn="just"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всех школах реализуются пять обязательных направлений кружков</a:t>
            </a:r>
          </a:p>
          <a:p>
            <a:pPr algn="just"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Стабильный показатель охвата дополнительным образованием (71%)</a:t>
            </a:r>
          </a:p>
          <a:p>
            <a:pPr algn="just"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Постоянное расширение спектра программ дополнительного образования</a:t>
            </a:r>
          </a:p>
          <a:p>
            <a:pPr algn="just"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Регулярные победы ДТО «Вертикаль» и воспитанников ДТО «Гиревой спорт» на окружных соревнованиях.</a:t>
            </a:r>
          </a:p>
          <a:p>
            <a:pPr algn="just"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Эффективная организация патриотического воспитания (кадетские классы, ДТО «Поиск», РДШ).</a:t>
            </a:r>
          </a:p>
          <a:p>
            <a:pPr algn="just">
              <a:buFontTx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Охват детей летним отдыхом 541 чел. Внедрение новых форм организации летнего отдыха.  </a:t>
            </a:r>
            <a:endParaRPr lang="ru-RU" sz="1400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964"/>
              </p:ext>
            </p:extLst>
          </p:nvPr>
        </p:nvGraphicFramePr>
        <p:xfrm>
          <a:off x="395536" y="718059"/>
          <a:ext cx="4608513" cy="1632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403699"/>
                <a:gridCol w="567333"/>
                <a:gridCol w="453866"/>
                <a:gridCol w="680799"/>
                <a:gridCol w="510599"/>
                <a:gridCol w="624065"/>
              </a:tblGrid>
              <a:tr h="19172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5808">
                <a:tc v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ДО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ДО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ДО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51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Охват ДО и ВЗ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1685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3361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кол-во объединений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2432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охват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курсам ПП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233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  <a:tr h="1917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кол-во курсов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026" name="Picture 2" descr="http://kcdod.ru/files/pova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03990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543795"/>
            <a:ext cx="458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Удовлетворенность дополнительным образованием – 100% (100%)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70609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несовершеннолетних детей</a:t>
            </a:r>
          </a:p>
        </p:txBody>
      </p:sp>
      <p:graphicFrame>
        <p:nvGraphicFramePr>
          <p:cNvPr id="34873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276806"/>
              </p:ext>
            </p:extLst>
          </p:nvPr>
        </p:nvGraphicFramePr>
        <p:xfrm>
          <a:off x="539552" y="3429000"/>
          <a:ext cx="2952328" cy="2463888"/>
        </p:xfrm>
        <a:graphic>
          <a:graphicData uri="http://schemas.openxmlformats.org/drawingml/2006/table">
            <a:tbl>
              <a:tblPr/>
              <a:tblGrid>
                <a:gridCol w="1180930"/>
                <a:gridCol w="599946"/>
                <a:gridCol w="564734"/>
                <a:gridCol w="606718"/>
              </a:tblGrid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всего детей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 детском доме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 приемных семья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под опекой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7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Постинтерн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сопров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42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подготовка опекунов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8"/>
          <p:cNvPicPr/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30362"/>
            <a:ext cx="2664296" cy="2059488"/>
          </a:xfrm>
          <a:prstGeom prst="rec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300191" y="3429000"/>
            <a:ext cx="26751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Задачи:</a:t>
            </a:r>
          </a:p>
          <a:p>
            <a:pPr>
              <a:buAutoNum type="arabicPeriod"/>
            </a:pPr>
            <a:r>
              <a:rPr lang="ru-RU" sz="1400" dirty="0" smtClean="0"/>
              <a:t>Усиление работы по профилактике отказов от воспитания детей замещающими родителями</a:t>
            </a:r>
          </a:p>
          <a:p>
            <a:pPr>
              <a:buAutoNum type="arabicPeriod"/>
            </a:pPr>
            <a:r>
              <a:rPr lang="ru-RU" sz="1400" dirty="0" smtClean="0"/>
              <a:t>Достижение </a:t>
            </a:r>
            <a:r>
              <a:rPr lang="ru-RU" sz="1400" dirty="0" err="1" smtClean="0"/>
              <a:t>среднеокружного</a:t>
            </a:r>
            <a:r>
              <a:rPr lang="ru-RU" sz="1400" dirty="0" smtClean="0"/>
              <a:t> показателя устройства детей-сирот и детей, оставшихся без попечения родителей, на семейные формы воспитания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734499" y="7019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Профилактическая работа с обучающимися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75081"/>
            <a:ext cx="5123401" cy="13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431" y="1268760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27000" lvl="0" algn="just">
              <a:spcBef>
                <a:spcPts val="72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Охват детей мероприятиями профилактической направленности составил -100%, педагогов - 97%, родителей и родительской общественности – 72%.</a:t>
            </a:r>
            <a:endParaRPr lang="ru-RU" sz="1400" dirty="0">
              <a:solidFill>
                <a:prstClr val="black"/>
              </a:solidFill>
              <a:latin typeface="Century Gothic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04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AE3A6E-BC04-4EA2-BC78-8BA2BD6CB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" y="15876"/>
            <a:ext cx="9135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8304" y="2423077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Calibri"/>
                <a:cs typeface="+mn-cs"/>
              </a:rPr>
              <a:t>Карташова Ольга Николаевна.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Calibri"/>
                <a:cs typeface="+mn-cs"/>
              </a:rPr>
              <a:t>Победитель конкурса </a:t>
            </a:r>
            <a:r>
              <a:rPr lang="ru-RU" sz="1200" b="1" dirty="0">
                <a:solidFill>
                  <a:srgbClr val="C00000"/>
                </a:solidFill>
                <a:latin typeface="Calibri"/>
                <a:cs typeface="+mn-cs"/>
              </a:rPr>
              <a:t>на получение денежного поощрения лучшими учителями образовательных организаций Ямало-Ненецкого автономного округа в </a:t>
            </a:r>
            <a:r>
              <a:rPr lang="ru-RU" sz="1200" b="1" dirty="0" smtClean="0">
                <a:solidFill>
                  <a:srgbClr val="C00000"/>
                </a:solidFill>
                <a:latin typeface="Calibri"/>
                <a:cs typeface="+mn-cs"/>
              </a:rPr>
              <a:t>2018 </a:t>
            </a:r>
            <a:r>
              <a:rPr lang="ru-RU" sz="1200" b="1" dirty="0">
                <a:solidFill>
                  <a:srgbClr val="C00000"/>
                </a:solidFill>
                <a:latin typeface="Calibri"/>
                <a:cs typeface="+mn-cs"/>
              </a:rPr>
              <a:t>году.</a:t>
            </a:r>
          </a:p>
        </p:txBody>
      </p:sp>
      <p:pic>
        <p:nvPicPr>
          <p:cNvPr id="38914" name="Picture 2" descr="https://yt3.ggpht.com/a-/ACSszfGK55QSZWuuWHuzi7_H58eZTM1JFM2mLkmR_g=s900-mo-c-c0xffffffff-rj-k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41929"/>
            <a:ext cx="1719020" cy="17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apf.mail.ru/cgi-bin/readmsg?id=15369266490000000295;0;2&amp;af_preview=1&amp;exif=1"/>
          <p:cNvSpPr>
            <a:spLocks noChangeAspect="1" noChangeArrowheads="1"/>
          </p:cNvSpPr>
          <p:nvPr/>
        </p:nvSpPr>
        <p:spPr bwMode="auto">
          <a:xfrm>
            <a:off x="155577" y="-136524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AutoShape 8" descr="https://apf.mail.ru/cgi-bin/readmsg?id=15369266490000000295;0;2&amp;af_preview=1&amp;exif=1"/>
          <p:cNvSpPr>
            <a:spLocks noChangeAspect="1" noChangeArrowheads="1"/>
          </p:cNvSpPr>
          <p:nvPr/>
        </p:nvSpPr>
        <p:spPr bwMode="auto">
          <a:xfrm>
            <a:off x="307975" y="158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8921" name="Picture 9" descr="C:\Users\World_of_Tanks\Desktop\14-09-2018_15-04-09\DSC_0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73" y="649011"/>
            <a:ext cx="2493963" cy="16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11" descr="http://uoks.ru/files/news-images/%20%282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47" y="692696"/>
            <a:ext cx="2043690" cy="15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94104" y="2397211"/>
            <a:ext cx="3020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4472C4">
                    <a:lumMod val="75000"/>
                  </a:srgbClr>
                </a:solidFill>
                <a:latin typeface="Calibri"/>
                <a:cs typeface="+mn-cs"/>
              </a:rPr>
              <a:t>Дедкова </a:t>
            </a:r>
            <a:r>
              <a:rPr lang="ru-RU" sz="1400" b="1" dirty="0">
                <a:solidFill>
                  <a:srgbClr val="4472C4">
                    <a:lumMod val="75000"/>
                  </a:srgbClr>
                </a:solidFill>
                <a:latin typeface="Calibri"/>
                <a:cs typeface="+mn-cs"/>
              </a:rPr>
              <a:t>Т</a:t>
            </a:r>
            <a:r>
              <a:rPr lang="ru-RU" sz="1400" b="1" dirty="0" smtClean="0">
                <a:solidFill>
                  <a:srgbClr val="4472C4">
                    <a:lumMod val="75000"/>
                  </a:srgbClr>
                </a:solidFill>
                <a:latin typeface="Calibri"/>
                <a:cs typeface="+mn-cs"/>
              </a:rPr>
              <a:t>атьяна Владимировна. Победитель окружного конкурса «Учитель гола – 2018»</a:t>
            </a:r>
            <a:endParaRPr lang="ru-RU" sz="1400" b="1" dirty="0">
              <a:solidFill>
                <a:srgbClr val="4472C4">
                  <a:lumMod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2114" y="2318698"/>
            <a:ext cx="2431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70AD47">
                    <a:lumMod val="50000"/>
                  </a:srgbClr>
                </a:solidFill>
                <a:latin typeface="Calibri"/>
                <a:cs typeface="+mn-cs"/>
              </a:rPr>
              <a:t>Евсеева Анна Робертовна. Победитель окружного конкурса «Педагогический дебют-2018».</a:t>
            </a:r>
            <a:endParaRPr lang="ru-RU" sz="1400" b="1" dirty="0">
              <a:solidFill>
                <a:srgbClr val="70AD47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750605"/>
            <a:ext cx="2163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err="1" smtClean="0">
                <a:solidFill>
                  <a:srgbClr val="5B9BD5">
                    <a:lumMod val="50000"/>
                  </a:srgbClr>
                </a:solidFill>
                <a:latin typeface="Calibri"/>
                <a:cs typeface="+mn-cs"/>
              </a:rPr>
              <a:t>Саруханян</a:t>
            </a:r>
            <a:r>
              <a:rPr lang="ru-RU" sz="1400" b="1" dirty="0" smtClean="0">
                <a:solidFill>
                  <a:srgbClr val="5B9BD5">
                    <a:lumMod val="50000"/>
                  </a:srgbClr>
                </a:solidFill>
                <a:latin typeface="Calibri"/>
                <a:cs typeface="+mn-cs"/>
              </a:rPr>
              <a:t> Марина Борисовна, участник окружного конкурса «Директор школы 2018»</a:t>
            </a:r>
            <a:endParaRPr lang="ru-RU" sz="1400" b="1" dirty="0">
              <a:solidFill>
                <a:srgbClr val="5B9BD5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3142" y="3444876"/>
            <a:ext cx="232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B050"/>
                </a:solidFill>
                <a:latin typeface="Calibri"/>
                <a:cs typeface="+mn-cs"/>
              </a:rPr>
              <a:t>Усик Ирина Николаевна, директор детского сада «Буратино», победитель Всероссийского конкурса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rgbClr val="00B050"/>
                </a:solidFill>
                <a:latin typeface="Akrobat" pitchFamily="50" charset="-52"/>
                <a:cs typeface="+mn-cs"/>
              </a:rPr>
              <a:t>Конкурс </a:t>
            </a:r>
            <a:r>
              <a:rPr lang="ru-RU" sz="1200" b="1" dirty="0">
                <a:solidFill>
                  <a:srgbClr val="00B050"/>
                </a:solidFill>
                <a:latin typeface="Akrobat" pitchFamily="50" charset="-52"/>
                <a:cs typeface="+mn-cs"/>
              </a:rPr>
              <a:t>«Образцовый детский сад» </a:t>
            </a:r>
            <a:endParaRPr lang="ru-RU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8925" name="Picture 13" descr="https://avt-26.foto.mail.ru/mail/marina-81-08/_avatar180?1507693997&amp;mrim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73" y="3141044"/>
            <a:ext cx="1537817" cy="15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ncrypted-tbn0.gstatic.com/images?q=tbn:ANd9GcSQeKVjx-6vxG2g-LVwHxoT20L4CvLGsPGkdfYO9qE5pa6_d8pA4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8" y="3067822"/>
            <a:ext cx="1229056" cy="16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439" y="5301208"/>
            <a:ext cx="829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PT Astra Serif"/>
                <a:ea typeface="PT Astra Serif"/>
                <a:cs typeface="Arial"/>
              </a:rPr>
              <a:t>Проекты: «Современная </a:t>
            </a:r>
            <a:r>
              <a:rPr lang="ru-RU" b="1" dirty="0">
                <a:solidFill>
                  <a:srgbClr val="7030A0"/>
                </a:solidFill>
                <a:latin typeface="PT Astra Serif"/>
                <a:ea typeface="PT Astra Serif"/>
                <a:cs typeface="Arial"/>
              </a:rPr>
              <a:t>школа», «Успех каждого ребёнка», «Учитель будущего», «Цифровая образовательная среда», «Молодые профессионалы», «Новые возможности для каждого». «Поддержка семей, имеющих детей», «Социальная активность» </a:t>
            </a:r>
            <a:endParaRPr lang="ru-RU" sz="1600" dirty="0">
              <a:solidFill>
                <a:srgbClr val="000000"/>
              </a:solidFill>
              <a:latin typeface="Arial Unicode MS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Arial Unicode M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38501" y="4879680"/>
            <a:ext cx="7394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презентации10</Template>
  <TotalTime>3099</TotalTime>
  <Words>1118</Words>
  <Application>Microsoft Office PowerPoint</Application>
  <PresentationFormat>Экран (4:3)</PresentationFormat>
  <Paragraphs>275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Фокина Л. П. Шаблон (фон) презентации10</vt:lpstr>
      <vt:lpstr>Тема Office</vt:lpstr>
      <vt:lpstr>1_Тема Office</vt:lpstr>
      <vt:lpstr>  Об основных итогах работы системы образования за 2018 год и задачах на 2019 год.  </vt:lpstr>
      <vt:lpstr>Создание условий для деятельности системы образования</vt:lpstr>
      <vt:lpstr>Презентация PowerPoint</vt:lpstr>
      <vt:lpstr>Презентация PowerPoint</vt:lpstr>
      <vt:lpstr>Презентация PowerPoint</vt:lpstr>
      <vt:lpstr>Защита прав несовершеннолетних детей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Windows User</cp:lastModifiedBy>
  <cp:revision>138</cp:revision>
  <cp:lastPrinted>2019-01-29T03:47:04Z</cp:lastPrinted>
  <dcterms:created xsi:type="dcterms:W3CDTF">2013-07-10T06:51:26Z</dcterms:created>
  <dcterms:modified xsi:type="dcterms:W3CDTF">2019-06-06T12:57:01Z</dcterms:modified>
</cp:coreProperties>
</file>