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9" r:id="rId3"/>
    <p:sldId id="256" r:id="rId4"/>
    <p:sldId id="277" r:id="rId5"/>
    <p:sldId id="298" r:id="rId6"/>
    <p:sldId id="301" r:id="rId7"/>
    <p:sldId id="263" r:id="rId8"/>
    <p:sldId id="283" r:id="rId9"/>
    <p:sldId id="265" r:id="rId10"/>
    <p:sldId id="284" r:id="rId11"/>
    <p:sldId id="278" r:id="rId12"/>
    <p:sldId id="285" r:id="rId13"/>
    <p:sldId id="282" r:id="rId14"/>
    <p:sldId id="281" r:id="rId15"/>
    <p:sldId id="296" r:id="rId16"/>
    <p:sldId id="308" r:id="rId17"/>
    <p:sldId id="309" r:id="rId18"/>
    <p:sldId id="310" r:id="rId19"/>
    <p:sldId id="274" r:id="rId20"/>
    <p:sldId id="287" r:id="rId21"/>
    <p:sldId id="289" r:id="rId22"/>
    <p:sldId id="269" r:id="rId23"/>
    <p:sldId id="276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660"/>
  </p:normalViewPr>
  <p:slideViewPr>
    <p:cSldViewPr>
      <p:cViewPr varScale="1">
        <p:scale>
          <a:sx n="111" d="100"/>
          <a:sy n="111" d="100"/>
        </p:scale>
        <p:origin x="-161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03195-BC7E-4CFF-B2CC-85107BBAE2AC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30B3E-1DEB-4C62-B45C-6910B06BB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31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2E1EC-5E0E-4190-AAD0-DCF664D411E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6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2E1EC-5E0E-4190-AAD0-DCF664D411E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6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CFB64-90F6-4554-832A-AAB20563BFDE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2079-B2AD-4F78-AC4E-A447C5CE1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93475-6EA9-41D0-8E75-E20B158B3C92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0E887-0A7A-4599-9A9A-A531A083A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4690B-6EEC-45E0-8951-EE25574E507B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2BB75-F2C5-44F8-8CE5-49534B044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9EE97-3593-4FB7-9035-919A54C877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7DE1F-1AD3-457A-BF26-8B9123589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490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F02F3-1D47-4AF3-B403-B7C7650DF9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A69D-6906-4862-B945-2C4F6A26DC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20269-ECF5-4092-8DCF-6EB5673160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F1937-86C0-45E1-A772-24888815C59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581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090D-AD71-4B61-8B51-FCD14A9443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08000-CA12-4D61-B9FB-F147627C2E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65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60C1C-FE67-42D0-81A6-713EFE28BB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B603A-6AE3-4BFF-8504-38198E2EDAC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87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2FB58-6F25-45EF-A776-948AB1F480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18D58-C7D7-4447-9D20-FDE0264E62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499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D2093-ED23-49B7-866B-04788DBE9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A7D0-2F6E-47BF-BEFA-5F1EEC914EF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0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4087-0F2F-4C02-9D4B-FD0EE16A0C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EEF64-C478-4FCC-9BEF-29116F0CAF6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5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C51A8-874E-4046-9B3B-477CC988FD5A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3B7E-BE26-45F6-96A1-5287C8258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D2C7-10E2-4353-96A8-D51EB4647D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88116-5A54-40BA-817F-ECEB9D3997C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822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CEA1-DF6F-4BEE-AD9E-96E334B458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340F3-B061-4F7B-BE9B-5965834380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738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E6A6-918A-4048-BD8D-C3E4E0B833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938B1-4928-4876-86DC-4325A1E61AB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2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ADA0F-BBFC-40FC-86A3-AD4F9080B136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CF5E-DF5E-4A91-8DB9-F1EA6A86E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95F28-73EF-4B39-B1E5-911CC4FF58C8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5492-AF23-49DF-964C-83BBB9BEB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D3CBD-ED54-4402-8237-8862E10F8494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50467-B7C5-4E05-8110-CC8697216E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C4AF-8E4F-4403-B731-3D88BD6353F3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BA21-3B4D-4AA9-91BF-6DF554080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91DD3-DD65-4A0F-A91A-766743A7B8C5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31429-9B51-4FCF-BB36-CEEADD8A2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C3DF-8928-4838-9A30-1B2FDE6E8627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32AE-983B-42A4-B25B-3D2094994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03D45-95C7-45DE-AFA0-79A6CA2693A8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349DB-93B6-48DE-91B4-CCB57CAD3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13FAFE-7023-4D4A-8058-422C29EC97BB}" type="datetimeFigureOut">
              <a:rPr lang="ru-RU"/>
              <a:pPr>
                <a:defRPr/>
              </a:pPr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5DE913-4BEA-4364-8172-E6BCFDC895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851275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3" name="Picture 18" descr="http://img21.imageshack.us/img21/9408/056679950a5d9e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8" descr="http://img21.imageshack.us/img21/9408/056679950a5d9el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10250" y="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8" descr="http://img21.imageshack.us/img21/9408/056679950a5d9el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10250" y="352425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8" descr="http://img21.imageshack.us/img21/9408/056679950a5d9el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352425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989913-E024-4782-9591-7E30941792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E9FAB5E-1421-43E6-B221-93389E699277}" type="slidenum">
              <a:rPr lang="ru-RU" smtClean="0">
                <a:cs typeface="Arial" panose="020B0604020202020204" pitchFamily="34" charset="0"/>
              </a:rPr>
              <a:pPr/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5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5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1">
              <a:srgbClr val="92D050"/>
            </a:gs>
            <a:gs pos="29000">
              <a:schemeClr val="bg1">
                <a:alpha val="86000"/>
              </a:schemeClr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Елена\AppData\Local\Temp\Rar$DI02.259\shutterstock_1291252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88913"/>
            <a:ext cx="8747125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7400" y="1380355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Развитие системы образования </a:t>
            </a:r>
            <a:r>
              <a:rPr lang="ru-RU" sz="3600" dirty="0" err="1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Красноселькупского</a:t>
            </a:r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района</a:t>
            </a:r>
            <a:b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</a:br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за 2012-2014 годы</a:t>
            </a:r>
            <a:r>
              <a:rPr lang="ru-RU" dirty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/>
            </a:r>
            <a:br>
              <a:rPr lang="ru-RU" dirty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</a:br>
            <a:endParaRPr lang="ru-RU" dirty="0">
              <a:ln>
                <a:solidFill>
                  <a:srgbClr val="FFFF00"/>
                </a:solidFill>
              </a:ln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3573016"/>
            <a:ext cx="6400800" cy="1752600"/>
          </a:xfrm>
        </p:spPr>
        <p:txBody>
          <a:bodyPr/>
          <a:lstStyle/>
          <a:p>
            <a:r>
              <a:rPr lang="ru-RU" sz="1800" dirty="0" err="1" smtClean="0">
                <a:solidFill>
                  <a:schemeClr val="bg2"/>
                </a:solidFill>
                <a:latin typeface="Comic Sans MS" panose="030F0702030302020204" pitchFamily="66" charset="0"/>
              </a:rPr>
              <a:t>А.В.Шарикова</a:t>
            </a:r>
            <a:endParaRPr lang="ru-RU" sz="1800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ru-RU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Начальник </a:t>
            </a:r>
            <a:r>
              <a:rPr lang="ru-RU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Управления образования Администрации МО </a:t>
            </a:r>
            <a:r>
              <a:rPr lang="ru-RU" sz="18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Красноселькупский</a:t>
            </a:r>
            <a:r>
              <a:rPr lang="ru-RU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район</a:t>
            </a:r>
          </a:p>
          <a:p>
            <a:endParaRPr lang="ru-RU" sz="1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ru-RU" sz="18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2014 г.</a:t>
            </a:r>
            <a:endParaRPr lang="ru-RU" sz="1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Рисунок 6" descr="c4b36998732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9544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7" descr="df5daa35757f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72" y="3971478"/>
            <a:ext cx="291623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C:\Users\Елена\AppData\Local\Temp\Rar$DI14.506\453459_7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13325"/>
            <a:ext cx="26511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8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42900" y="203999"/>
            <a:ext cx="8229600" cy="1143000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Талантливая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молодежь, инновационная деятельность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55776"/>
              </p:ext>
            </p:extLst>
          </p:nvPr>
        </p:nvGraphicFramePr>
        <p:xfrm>
          <a:off x="683566" y="1196752"/>
          <a:ext cx="5400602" cy="2414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722"/>
                <a:gridCol w="473608"/>
                <a:gridCol w="770990"/>
                <a:gridCol w="506651"/>
                <a:gridCol w="759976"/>
                <a:gridCol w="473608"/>
                <a:gridCol w="815047"/>
              </a:tblGrid>
              <a:tr h="4112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2013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2014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effectLst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>
                          <a:effectLst/>
                        </a:rPr>
                        <a:t>поб</a:t>
                      </a:r>
                      <a:r>
                        <a:rPr lang="ru-RU" sz="1400" b="1" u="none" strike="noStrike" dirty="0">
                          <a:effectLst/>
                        </a:rPr>
                        <a:t> и приз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>
                          <a:effectLst/>
                        </a:rPr>
                        <a:t>поб</a:t>
                      </a:r>
                      <a:r>
                        <a:rPr lang="ru-RU" sz="1400" b="1" u="none" strike="noStrike" dirty="0">
                          <a:effectLst/>
                        </a:rPr>
                        <a:t> и приз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поб и приз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9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</a:rPr>
                        <a:t>Олимпиады </a:t>
                      </a:r>
                      <a:r>
                        <a:rPr lang="ru-RU" sz="1300" b="1" u="none" strike="noStrike" dirty="0" smtClean="0">
                          <a:effectLst/>
                        </a:rPr>
                        <a:t>школ.</a:t>
                      </a:r>
                      <a:r>
                        <a:rPr lang="ru-RU" sz="1300" b="1" u="none" strike="noStrike" baseline="0" dirty="0" smtClean="0">
                          <a:effectLst/>
                        </a:rPr>
                        <a:t> этап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273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135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384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154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356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181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9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 smtClean="0">
                          <a:effectLst/>
                        </a:rPr>
                        <a:t>Олимпиад</a:t>
                      </a:r>
                      <a:r>
                        <a:rPr lang="ru-RU" sz="1300" b="1" u="none" strike="noStrike" baseline="0" dirty="0" smtClean="0">
                          <a:effectLst/>
                        </a:rPr>
                        <a:t>а </a:t>
                      </a:r>
                      <a:r>
                        <a:rPr lang="ru-RU" sz="1300" b="1" u="none" strike="noStrike" dirty="0" err="1" smtClean="0">
                          <a:effectLst/>
                        </a:rPr>
                        <a:t>муниц</a:t>
                      </a:r>
                      <a:r>
                        <a:rPr lang="ru-RU" sz="1300" b="1" u="none" strike="noStrike" dirty="0" smtClean="0">
                          <a:effectLst/>
                        </a:rPr>
                        <a:t>. этап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58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10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75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20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9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 smtClean="0">
                          <a:effectLst/>
                        </a:rPr>
                        <a:t>Олимпиада </a:t>
                      </a:r>
                      <a:r>
                        <a:rPr lang="ru-RU" sz="1300" b="1" u="none" strike="noStrike" dirty="0" err="1" smtClean="0">
                          <a:effectLst/>
                        </a:rPr>
                        <a:t>окруж</a:t>
                      </a:r>
                      <a:r>
                        <a:rPr lang="ru-RU" sz="1300" b="1" u="none" strike="noStrike" dirty="0" smtClean="0">
                          <a:effectLst/>
                        </a:rPr>
                        <a:t>.</a:t>
                      </a:r>
                      <a:r>
                        <a:rPr lang="ru-RU" sz="1300" b="1" u="none" strike="noStrike" baseline="0" dirty="0" smtClean="0">
                          <a:effectLst/>
                        </a:rPr>
                        <a:t> этап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0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0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3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 smtClean="0">
                          <a:effectLst/>
                        </a:rPr>
                        <a:t>Участие в конкурсах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1430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 588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1998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862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911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543 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3789040"/>
            <a:ext cx="525658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Результаты: </a:t>
            </a:r>
          </a:p>
          <a:p>
            <a:r>
              <a:rPr lang="ru-RU" sz="1400" b="1" dirty="0" smtClean="0"/>
              <a:t>- Гранты Главы района- 7 обучающихся</a:t>
            </a:r>
          </a:p>
          <a:p>
            <a:r>
              <a:rPr lang="ru-RU" sz="1400" b="1" dirty="0" smtClean="0"/>
              <a:t>- Ежегодное участие в каникулярной профильной школе г. Белорецк республики Башкортостан (в  2014 году участвовали 5 обучающихся. Результат: 2 место -2 обучающихся;3 место -2 обучающихся)</a:t>
            </a:r>
          </a:p>
          <a:p>
            <a:pPr lvl="0">
              <a:buFontTx/>
              <a:buChar char="-"/>
            </a:pPr>
            <a:r>
              <a:rPr lang="ru-RU" sz="1400" b="1" dirty="0" smtClean="0">
                <a:solidFill>
                  <a:prstClr val="black"/>
                </a:solidFill>
              </a:rPr>
              <a:t> реализуются </a:t>
            </a:r>
            <a:r>
              <a:rPr lang="ru-RU" sz="1400" b="1" dirty="0">
                <a:solidFill>
                  <a:prstClr val="black"/>
                </a:solidFill>
              </a:rPr>
              <a:t>7 инновационных проектов в рамках </a:t>
            </a:r>
            <a:r>
              <a:rPr lang="ru-RU" sz="1400" b="1" dirty="0" err="1">
                <a:solidFill>
                  <a:prstClr val="black"/>
                </a:solidFill>
              </a:rPr>
              <a:t>грантовой</a:t>
            </a:r>
            <a:r>
              <a:rPr lang="ru-RU" sz="1400" b="1" dirty="0">
                <a:solidFill>
                  <a:prstClr val="black"/>
                </a:solidFill>
              </a:rPr>
              <a:t> поддержки Главы МО </a:t>
            </a:r>
            <a:r>
              <a:rPr lang="ru-RU" sz="1400" b="1" dirty="0" err="1">
                <a:solidFill>
                  <a:prstClr val="black"/>
                </a:solidFill>
              </a:rPr>
              <a:t>Красноселькупский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район</a:t>
            </a:r>
          </a:p>
          <a:p>
            <a:pPr lvl="0">
              <a:buFontTx/>
              <a:buChar char="-"/>
            </a:pPr>
            <a:r>
              <a:rPr lang="ru-RU" sz="1400" b="1" dirty="0">
                <a:solidFill>
                  <a:prstClr val="black"/>
                </a:solidFill>
              </a:rPr>
              <a:t>г</a:t>
            </a:r>
            <a:r>
              <a:rPr lang="ru-RU" sz="1400" b="1" dirty="0" smtClean="0">
                <a:solidFill>
                  <a:prstClr val="black"/>
                </a:solidFill>
              </a:rPr>
              <a:t>ранты образовательным учреждениям;</a:t>
            </a:r>
          </a:p>
          <a:p>
            <a:pPr lvl="0">
              <a:buFontTx/>
              <a:buChar char="-"/>
            </a:pPr>
            <a:r>
              <a:rPr lang="ru-RU" sz="1400" b="1" dirty="0" smtClean="0">
                <a:solidFill>
                  <a:prstClr val="black"/>
                </a:solidFill>
              </a:rPr>
              <a:t>- функционируют две муниципальные </a:t>
            </a:r>
            <a:r>
              <a:rPr lang="ru-RU" sz="1400" b="1" dirty="0" err="1" smtClean="0">
                <a:solidFill>
                  <a:prstClr val="black"/>
                </a:solidFill>
              </a:rPr>
              <a:t>инновац</a:t>
            </a:r>
            <a:r>
              <a:rPr lang="ru-RU" sz="1400" b="1" dirty="0" smtClean="0">
                <a:solidFill>
                  <a:prstClr val="black"/>
                </a:solidFill>
              </a:rPr>
              <a:t>. площадки</a:t>
            </a:r>
          </a:p>
          <a:p>
            <a:pPr lvl="0">
              <a:buFontTx/>
              <a:buChar char="-"/>
            </a:pPr>
            <a:endParaRPr lang="ru-RU" sz="1400" dirty="0">
              <a:solidFill>
                <a:prstClr val="black"/>
              </a:solidFill>
            </a:endParaRPr>
          </a:p>
          <a:p>
            <a:endParaRPr lang="ru-RU" sz="1400" dirty="0"/>
          </a:p>
          <a:p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45" y="1346999"/>
            <a:ext cx="2089096" cy="1388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245" y="4806905"/>
            <a:ext cx="2078774" cy="1564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16" y="3075136"/>
            <a:ext cx="2088232" cy="139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64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601" y="276120"/>
            <a:ext cx="3970784" cy="994122"/>
          </a:xfrm>
        </p:spPr>
        <p:txBody>
          <a:bodyPr/>
          <a:lstStyle/>
          <a:p>
            <a:pPr lvl="0" algn="l"/>
            <a:r>
              <a:rPr lang="ru-RU" sz="2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Летний отдых детей</a:t>
            </a:r>
            <a:br>
              <a:rPr lang="ru-RU" sz="2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627290"/>
              </p:ext>
            </p:extLst>
          </p:nvPr>
        </p:nvGraphicFramePr>
        <p:xfrm>
          <a:off x="445219" y="620692"/>
          <a:ext cx="5998988" cy="3675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0817"/>
                <a:gridCol w="1137354"/>
                <a:gridCol w="1181957"/>
                <a:gridCol w="1248860"/>
              </a:tblGrid>
              <a:tr h="2370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370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ришкольные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лагеря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Летние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трудовые отряды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370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Поездка в Германию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Палаточный лагерь «Следопыт»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6375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Выездной палаточный лагерь - экспедиция «Эдельвейс»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Каникулярная школа «Лидер»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Выезд детей – сирот и опекаемых детей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37023"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635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7" y="4293096"/>
            <a:ext cx="2548921" cy="170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Documents and Settings\Татьяна\Рабочий стол\лагерь 14\19 июня\DSC066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75334"/>
            <a:ext cx="1853952" cy="135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54" y="4369084"/>
            <a:ext cx="31877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29630"/>
            <a:ext cx="1853361" cy="246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Documents and Settings\Владелец\Рабочий стол\лето 2014\ФОТООТЧЁТЫ\фото лето\лто\открытие ЛТО\Копия DSCN46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83" y="4780405"/>
            <a:ext cx="2744053" cy="15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прав несовершеннолетних детей</a:t>
            </a:r>
          </a:p>
        </p:txBody>
      </p:sp>
      <p:graphicFrame>
        <p:nvGraphicFramePr>
          <p:cNvPr id="34873" name="Group 5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884907"/>
              </p:ext>
            </p:extLst>
          </p:nvPr>
        </p:nvGraphicFramePr>
        <p:xfrm>
          <a:off x="468312" y="836712"/>
          <a:ext cx="5243514" cy="2241165"/>
        </p:xfrm>
        <a:graphic>
          <a:graphicData uri="http://schemas.openxmlformats.org/drawingml/2006/table">
            <a:tbl>
              <a:tblPr/>
              <a:tblGrid>
                <a:gridCol w="2097405"/>
                <a:gridCol w="1065540"/>
                <a:gridCol w="1003002"/>
                <a:gridCol w="1077567"/>
              </a:tblGrid>
              <a:tr h="396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01.01.2012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01.01.2013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01.01.2014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9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всего детей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86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88 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80 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9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в детском доме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37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39 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32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9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в приемных семья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4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9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под опекой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22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27 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879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постинтернатное сопровождение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34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29 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9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подготовка опекунов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1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6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2</a:t>
                      </a:r>
                    </a:p>
                  </a:txBody>
                  <a:tcPr marL="9525" marR="9525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12333" name="Picture 52" descr="DSC_24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8" y="4869160"/>
            <a:ext cx="2183583" cy="1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53" descr="DSC_23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59472"/>
            <a:ext cx="2231479" cy="147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35" name="Rectangle 55"/>
          <p:cNvSpPr>
            <a:spLocks noChangeArrowheads="1"/>
          </p:cNvSpPr>
          <p:nvPr/>
        </p:nvSpPr>
        <p:spPr bwMode="auto">
          <a:xfrm>
            <a:off x="2710111" y="3001892"/>
            <a:ext cx="5977805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1" hangingPunct="1">
              <a:buSzPct val="100000"/>
              <a:tabLst>
                <a:tab pos="228600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Задачи:</a:t>
            </a:r>
          </a:p>
          <a:p>
            <a:pPr algn="just" eaLnBrk="1" hangingPunct="1">
              <a:buSzPct val="100000"/>
              <a:buFont typeface="Symbol" pitchFamily="18" charset="2"/>
              <a:buChar char=""/>
              <a:tabLst>
                <a:tab pos="228600" algn="l"/>
              </a:tabLst>
            </a:pP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</a:rPr>
              <a:t>реализация единой государственной политики в сфере защиты прав и законных интересов несовершеннолетних  детей, нуждающихся в помощи государства, в том числе детей-сирот и детей, оставшихся без попечения родителей, а также  лиц из их числа в возрасте от 18 до 23 лет; </a:t>
            </a:r>
          </a:p>
          <a:p>
            <a:pPr algn="just" eaLnBrk="1" hangingPunct="1">
              <a:buSzPct val="100000"/>
              <a:buFont typeface="Symbol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latin typeface="Times New Roman" pitchFamily="18" charset="0"/>
              </a:rPr>
              <a:t> организация комплекса мер по соблюдению законных прав и интересов детей-сирот и детей, оставшихся без попечения родителей;</a:t>
            </a:r>
          </a:p>
          <a:p>
            <a:pPr algn="just" eaLnBrk="1" hangingPunct="1">
              <a:buSzPct val="100000"/>
              <a:buFont typeface="Symbol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latin typeface="Times New Roman" pitchFamily="18" charset="0"/>
              </a:rPr>
              <a:t> оказание содействия опекунам и попечителям, проверка условий жизни подопечных,  контроль за соблюдением опекунами и попечителями прав и законных интересов  подопечных</a:t>
            </a:r>
            <a:r>
              <a:rPr lang="ru-RU" sz="1400" b="1" dirty="0"/>
              <a:t>;</a:t>
            </a:r>
          </a:p>
          <a:p>
            <a:pPr algn="just" eaLnBrk="1" hangingPunct="1">
              <a:buSzPct val="100000"/>
              <a:buFont typeface="Symbol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latin typeface="Times New Roman" pitchFamily="18" charset="0"/>
              </a:rPr>
              <a:t> организация комплекса мер  по предупреждению семейного неблагополучия, профилактике сиротства, развитию различных форм и методов работы с семьей</a:t>
            </a:r>
            <a:r>
              <a:rPr lang="ru-RU" sz="1400" b="1" dirty="0"/>
              <a:t>.</a:t>
            </a:r>
            <a:endParaRPr lang="ru-RU" sz="1400" b="1" dirty="0">
              <a:latin typeface="Times New Roman" pitchFamily="18" charset="0"/>
            </a:endParaRPr>
          </a:p>
          <a:p>
            <a:pPr algn="just" eaLnBrk="1" hangingPunct="1">
              <a:buSzPct val="100000"/>
              <a:buFont typeface="Symbol" pitchFamily="18" charset="2"/>
              <a:buNone/>
              <a:tabLst>
                <a:tab pos="228600" algn="l"/>
              </a:tabLst>
            </a:pPr>
            <a:endParaRPr lang="ru-RU" sz="1200" b="1" dirty="0">
              <a:latin typeface="Times New Roman" pitchFamily="18" charset="0"/>
            </a:endParaRPr>
          </a:p>
        </p:txBody>
      </p:sp>
      <p:pic>
        <p:nvPicPr>
          <p:cNvPr id="12336" name="Picture 59" descr="DSC069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60" y="968747"/>
            <a:ext cx="231428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4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педагогического потенциала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689274"/>
              </p:ext>
            </p:extLst>
          </p:nvPr>
        </p:nvGraphicFramePr>
        <p:xfrm>
          <a:off x="611560" y="1124744"/>
          <a:ext cx="5184576" cy="153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3937"/>
                <a:gridCol w="927766"/>
                <a:gridCol w="964149"/>
                <a:gridCol w="1018724"/>
              </a:tblGrid>
              <a:tr h="38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2012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2013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2014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</a:rPr>
                        <a:t>Всего </a:t>
                      </a:r>
                      <a:r>
                        <a:rPr lang="ru-RU" sz="2000" b="1" u="none" strike="noStrike" dirty="0" err="1">
                          <a:effectLst/>
                        </a:rPr>
                        <a:t>педаг</a:t>
                      </a:r>
                      <a:r>
                        <a:rPr lang="ru-RU" sz="2000" b="1" u="none" strike="noStrike" dirty="0">
                          <a:effectLst/>
                        </a:rPr>
                        <a:t>. </a:t>
                      </a:r>
                      <a:r>
                        <a:rPr lang="ru-RU" sz="2000" b="1" u="none" strike="noStrike" dirty="0" smtClean="0">
                          <a:effectLst/>
                        </a:rPr>
                        <a:t>работ.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r>
                        <a:rPr lang="ru-RU" sz="2000" b="1" u="none" strike="noStrike" dirty="0" smtClean="0">
                          <a:effectLst/>
                        </a:rPr>
                        <a:t>195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198</a:t>
                      </a:r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r>
                        <a:rPr lang="ru-RU" sz="2000" b="1" u="none" strike="noStrike" dirty="0" smtClean="0">
                          <a:effectLst/>
                        </a:rPr>
                        <a:t>188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</a:rPr>
                        <a:t>с высшим </a:t>
                      </a:r>
                      <a:r>
                        <a:rPr lang="ru-RU" sz="2000" b="1" u="none" strike="noStrike" dirty="0" smtClean="0">
                          <a:effectLst/>
                        </a:rPr>
                        <a:t>образ.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r>
                        <a:rPr lang="ru-RU" sz="2000" b="1" u="none" strike="noStrike" dirty="0" smtClean="0">
                          <a:effectLst/>
                        </a:rPr>
                        <a:t>150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r>
                        <a:rPr lang="ru-RU" sz="2000" b="1" u="none" strike="noStrike" dirty="0" smtClean="0">
                          <a:effectLst/>
                        </a:rPr>
                        <a:t>155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155</a:t>
                      </a:r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8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</a:rPr>
                        <a:t>с </a:t>
                      </a:r>
                      <a:r>
                        <a:rPr lang="ru-RU" sz="2000" b="1" u="none" strike="noStrike" dirty="0" err="1" smtClean="0">
                          <a:effectLst/>
                        </a:rPr>
                        <a:t>квал</a:t>
                      </a:r>
                      <a:r>
                        <a:rPr lang="ru-RU" sz="2000" b="1" u="none" strike="noStrike" dirty="0" smtClean="0">
                          <a:effectLst/>
                        </a:rPr>
                        <a:t>. категорией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r>
                        <a:rPr lang="ru-RU" sz="2000" b="1" u="none" strike="noStrike" dirty="0" smtClean="0">
                          <a:effectLst/>
                        </a:rPr>
                        <a:t>142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139</a:t>
                      </a:r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160</a:t>
                      </a:r>
                      <a:r>
                        <a:rPr lang="ru-RU" sz="2000" b="1" u="none" strike="noStrike" dirty="0">
                          <a:effectLst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6" name="Picture 3" descr="E:\пед. конференция 2014\для Шариковой А. В\IMG_0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38" y="2810331"/>
            <a:ext cx="2052711" cy="1825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рабочий материал\прошлые года\В УО\декабрь 2012 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69" y="980728"/>
            <a:ext cx="2200851" cy="16506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2852936"/>
            <a:ext cx="5366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В системе образования  </a:t>
            </a:r>
            <a:r>
              <a:rPr lang="ru-RU" dirty="0" err="1">
                <a:solidFill>
                  <a:prstClr val="black"/>
                </a:solidFill>
              </a:rPr>
              <a:t>Красноселькупского</a:t>
            </a:r>
            <a:r>
              <a:rPr lang="ru-RU" dirty="0">
                <a:solidFill>
                  <a:prstClr val="black"/>
                </a:solidFill>
              </a:rPr>
              <a:t> района на начало 2014-2015 учебного года трудится 514 человек:  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- в </a:t>
            </a:r>
            <a:r>
              <a:rPr lang="ru-RU" dirty="0">
                <a:solidFill>
                  <a:prstClr val="black"/>
                </a:solidFill>
              </a:rPr>
              <a:t>том числе руководителей и заместителей руководителя – 40 единиц,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- педагогического </a:t>
            </a:r>
            <a:r>
              <a:rPr lang="ru-RU" dirty="0">
                <a:solidFill>
                  <a:prstClr val="black"/>
                </a:solidFill>
              </a:rPr>
              <a:t>персонала – </a:t>
            </a:r>
            <a:r>
              <a:rPr lang="ru-RU" dirty="0" smtClean="0">
                <a:solidFill>
                  <a:prstClr val="black"/>
                </a:solidFill>
              </a:rPr>
              <a:t>198, 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служащих  - 98, рабочих – 134,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- муниципальных </a:t>
            </a:r>
            <a:r>
              <a:rPr lang="ru-RU" dirty="0">
                <a:solidFill>
                  <a:prstClr val="black"/>
                </a:solidFill>
              </a:rPr>
              <a:t>служащих – 4,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- работников</a:t>
            </a:r>
            <a:r>
              <a:rPr lang="ru-RU" dirty="0">
                <a:solidFill>
                  <a:prstClr val="black"/>
                </a:solidFill>
              </a:rPr>
              <a:t>, замещающих должности, не отнесенные к муниципальным должностям - 39.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037" y="5020012"/>
            <a:ext cx="2313383" cy="13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694" y="86731"/>
            <a:ext cx="8229600" cy="7969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поддержка учителей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736323" y="1267068"/>
            <a:ext cx="2456669" cy="100811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113050"/>
            <a:ext cx="2421192" cy="92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087" y="4921739"/>
            <a:ext cx="2601183" cy="9205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99079" y="1594879"/>
            <a:ext cx="231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Курсовая подготовка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6355" y="3388672"/>
            <a:ext cx="215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Выделение жилья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6087" y="5215971"/>
            <a:ext cx="231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prstClr val="black"/>
                </a:solidFill>
                <a:latin typeface="Calibri"/>
                <a:cs typeface="+mn-cs"/>
              </a:rPr>
              <a:t>Грантовая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 поддержка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2790956" cy="146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90" y="2648788"/>
            <a:ext cx="2088232" cy="163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1474" y="505886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Ежегодно 4 педагогам по 50 тыс. рублей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5" y="2862917"/>
            <a:ext cx="1894457" cy="142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4744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dentistry.mubabol.ac.ir/NewsPic/trophy-cup-20temp.co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6" y="4786820"/>
            <a:ext cx="1878762" cy="14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Совершенствование квалификации педагогических </a:t>
            </a:r>
            <a:r>
              <a:rPr lang="ru-RU" sz="2000" b="1" dirty="0" smtClean="0">
                <a:solidFill>
                  <a:srgbClr val="C00000"/>
                </a:solidFill>
              </a:rPr>
              <a:t>работников на 01.09.2014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8" y="1135085"/>
            <a:ext cx="8368859" cy="50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</a:rPr>
              <a:t>Совершенствование </a:t>
            </a:r>
            <a:r>
              <a:rPr lang="ru-RU" sz="2400" b="1" dirty="0" smtClean="0">
                <a:solidFill>
                  <a:srgbClr val="C00000"/>
                </a:solidFill>
              </a:rPr>
              <a:t>квалификации педагогических </a:t>
            </a:r>
            <a:r>
              <a:rPr lang="ru-RU" sz="2400" b="1" dirty="0" smtClean="0">
                <a:solidFill>
                  <a:srgbClr val="C00000"/>
                </a:solidFill>
              </a:rPr>
              <a:t>работников на </a:t>
            </a:r>
            <a:r>
              <a:rPr lang="ru-RU" sz="2000" b="1" dirty="0" smtClean="0">
                <a:solidFill>
                  <a:srgbClr val="C00000"/>
                </a:solidFill>
              </a:rPr>
              <a:t>01.09.2014 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63" y="1213079"/>
            <a:ext cx="8478701" cy="50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Совершенствование </a:t>
            </a:r>
            <a:r>
              <a:rPr lang="ru-RU" sz="2800" b="1" dirty="0">
                <a:solidFill>
                  <a:srgbClr val="C00000"/>
                </a:solidFill>
              </a:rPr>
              <a:t>квалификации педагогических </a:t>
            </a:r>
            <a:r>
              <a:rPr lang="ru-RU" sz="2800" b="1" dirty="0" smtClean="0">
                <a:solidFill>
                  <a:srgbClr val="C00000"/>
                </a:solidFill>
              </a:rPr>
              <a:t>работников на 01.09.2014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9" y="1221647"/>
            <a:ext cx="7625839" cy="51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00" y="620688"/>
            <a:ext cx="8229600" cy="1143000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Указ Президента Российской Федерации от 7 мая 2012 года N 597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"О мероприятиях по реализации государственной социальной политики" 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086863"/>
              </p:ext>
            </p:extLst>
          </p:nvPr>
        </p:nvGraphicFramePr>
        <p:xfrm>
          <a:off x="539546" y="1628800"/>
          <a:ext cx="7920886" cy="4104455"/>
        </p:xfrm>
        <a:graphic>
          <a:graphicData uri="http://schemas.openxmlformats.org/drawingml/2006/table">
            <a:tbl>
              <a:tblPr/>
              <a:tblGrid>
                <a:gridCol w="2357608"/>
                <a:gridCol w="932867"/>
                <a:gridCol w="1085517"/>
                <a:gridCol w="1085517"/>
                <a:gridCol w="1039483"/>
                <a:gridCol w="1419894"/>
              </a:tblGrid>
              <a:tr h="4590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Категория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1160-п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Факт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1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рубли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рубли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1160-п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монит "Ямал"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педаг работники ДОУ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61 330,00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61 377,85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100,64%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педаг</a:t>
                      </a: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работники ОШ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68 541,00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70 666,18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96,71%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учителя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69 569,00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74 204,17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106,66%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Педаг работники ДОД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40 350,00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48 215,87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93,76%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Педаг работники Ддом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41 810,00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49 110,42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99,13%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9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00" y="620688"/>
            <a:ext cx="8229600" cy="1143000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Указ Президента Российской Федерации от 7 мая 2012 года N 597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"О мероприятиях по реализации государственной социальной политики" 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564281"/>
              </p:ext>
            </p:extLst>
          </p:nvPr>
        </p:nvGraphicFramePr>
        <p:xfrm>
          <a:off x="467544" y="1772818"/>
          <a:ext cx="7992887" cy="4248472"/>
        </p:xfrm>
        <a:graphic>
          <a:graphicData uri="http://schemas.openxmlformats.org/drawingml/2006/table">
            <a:tbl>
              <a:tblPr/>
              <a:tblGrid>
                <a:gridCol w="2962698"/>
                <a:gridCol w="1108347"/>
                <a:gridCol w="1364119"/>
                <a:gridCol w="1385433"/>
                <a:gridCol w="1172290"/>
              </a:tblGrid>
              <a:tr h="4751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1160-п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23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1160-п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 работники ДОУ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57 915,00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61 887,77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</a:t>
                      </a: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работники ОШ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72 508,00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73 946,61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учителя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73 958,00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76 361,92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 работники ДОД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45 854,00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48 215,31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 работники Ддом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65 257,20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66 349,40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039489"/>
            <a:ext cx="1618117" cy="1296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88" y="5004664"/>
            <a:ext cx="1816454" cy="1362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7" y="5025772"/>
            <a:ext cx="1904867" cy="1274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5" y="5004664"/>
            <a:ext cx="1727147" cy="129536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93775"/>
              </p:ext>
            </p:extLst>
          </p:nvPr>
        </p:nvGraphicFramePr>
        <p:xfrm>
          <a:off x="685800" y="1062027"/>
          <a:ext cx="7846641" cy="3442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982"/>
                <a:gridCol w="730815"/>
                <a:gridCol w="750046"/>
                <a:gridCol w="913518"/>
                <a:gridCol w="721199"/>
                <a:gridCol w="692351"/>
                <a:gridCol w="855822"/>
                <a:gridCol w="730815"/>
                <a:gridCol w="663503"/>
                <a:gridCol w="836590"/>
              </a:tblGrid>
              <a:tr h="560145">
                <a:tc rowSpan="2">
                  <a:txBody>
                    <a:bodyPr/>
                    <a:lstStyle/>
                    <a:p>
                      <a:pPr algn="ctr" fontAlgn="b"/>
                      <a:endParaRPr lang="ru-RU" sz="1600" b="1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кол-во ОУ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кол детей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кол </a:t>
                      </a:r>
                      <a:r>
                        <a:rPr lang="ru-RU" sz="1600" b="1" u="none" strike="noStrike" dirty="0" err="1">
                          <a:effectLst/>
                        </a:rPr>
                        <a:t>сотр</a:t>
                      </a:r>
                      <a:r>
                        <a:rPr lang="ru-RU" sz="1600" b="1" u="none" strike="noStrike" dirty="0">
                          <a:effectLst/>
                        </a:rPr>
                        <a:t>/</a:t>
                      </a:r>
                      <a:r>
                        <a:rPr lang="ru-RU" sz="1600" b="1" u="none" strike="noStrike" dirty="0" err="1">
                          <a:effectLst/>
                        </a:rPr>
                        <a:t>пед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кол-во ОУ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кол детей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кол </a:t>
                      </a:r>
                      <a:r>
                        <a:rPr lang="ru-RU" sz="1600" b="1" u="none" strike="noStrike" dirty="0" err="1">
                          <a:effectLst/>
                        </a:rPr>
                        <a:t>сотр</a:t>
                      </a:r>
                      <a:r>
                        <a:rPr lang="ru-RU" sz="1600" b="1" u="none" strike="noStrike" dirty="0">
                          <a:effectLst/>
                        </a:rPr>
                        <a:t>/</a:t>
                      </a:r>
                      <a:r>
                        <a:rPr lang="ru-RU" sz="1600" b="1" u="none" strike="noStrike" dirty="0" err="1">
                          <a:effectLst/>
                        </a:rPr>
                        <a:t>пед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кол-во ОУ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кол детей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кол сотр/пед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80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детские сады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3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447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102/42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3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521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100/41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3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497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102/44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60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школы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962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270/118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3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884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254/116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914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250/109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80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центры ДО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894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48/20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886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52/22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761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47/19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80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</a:rPr>
                        <a:t>детский </a:t>
                      </a:r>
                      <a:r>
                        <a:rPr lang="ru-RU" sz="1600" b="1" u="none" strike="noStrike" dirty="0">
                          <a:effectLst/>
                        </a:rPr>
                        <a:t>дом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39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53/15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32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48/19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30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50/16</a:t>
                      </a:r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29478" y="40466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Сеть образовательных учреждений на 1 сентября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00" y="620688"/>
            <a:ext cx="8229600" cy="1143000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Указ Президента Российской Федерации от 7 мая 2012 года N 597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"О мероприятиях по реализации государственной социальной политики" 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811835"/>
              </p:ext>
            </p:extLst>
          </p:nvPr>
        </p:nvGraphicFramePr>
        <p:xfrm>
          <a:off x="467544" y="1772815"/>
          <a:ext cx="8208912" cy="4536504"/>
        </p:xfrm>
        <a:graphic>
          <a:graphicData uri="http://schemas.openxmlformats.org/drawingml/2006/table">
            <a:tbl>
              <a:tblPr/>
              <a:tblGrid>
                <a:gridCol w="3134721"/>
                <a:gridCol w="1037390"/>
                <a:gridCol w="1443326"/>
                <a:gridCol w="1150149"/>
                <a:gridCol w="1443326"/>
              </a:tblGrid>
              <a:tr h="56706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7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1160-п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монит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"Ямал"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7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 работники ДОУ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60 861,00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60 861,00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педаг</a:t>
                      </a:r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работники ОШ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76 339,00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76 339,00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учителя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78 629,00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78 629,00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 работники ДОД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58 972,00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58 971,75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 работники Ддом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76 339,00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76 339,00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3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1575" y="544667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Совершенствование </a:t>
            </a:r>
            <a:r>
              <a:rPr lang="ru-RU" sz="2400" b="1" dirty="0">
                <a:solidFill>
                  <a:srgbClr val="C00000"/>
                </a:solidFill>
              </a:rPr>
              <a:t>квалификации педагогических работников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7" y="1772816"/>
            <a:ext cx="331236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Задачи, требующие </a:t>
            </a:r>
            <a:r>
              <a:rPr lang="ru-RU" sz="1400" b="1" dirty="0" smtClean="0"/>
              <a:t>решения</a:t>
            </a:r>
          </a:p>
          <a:p>
            <a:pPr defTabSz="265113"/>
            <a:r>
              <a:rPr lang="ru-RU" sz="1400" b="1" dirty="0" smtClean="0"/>
              <a:t>1</a:t>
            </a:r>
            <a:r>
              <a:rPr lang="ru-RU" sz="1400" b="1" dirty="0"/>
              <a:t>.	На территории района слабо функционирует единая методическая сеть, отсутствуют сетевые сообщества учителей.</a:t>
            </a:r>
          </a:p>
          <a:p>
            <a:pPr defTabSz="265113"/>
            <a:r>
              <a:rPr lang="ru-RU" sz="1400" b="1" dirty="0"/>
              <a:t>2.	В 2012-2013 году школы не пополнились ни одним молодым специалистом. В районе на недостаточном уровне проводится  работа с молодыми специалистами, ветеранами педагогического труда.</a:t>
            </a:r>
          </a:p>
          <a:p>
            <a:pPr defTabSz="265113"/>
            <a:r>
              <a:rPr lang="ru-RU" sz="1400" b="1" dirty="0"/>
              <a:t>3.	На протяжении двух лет педагоги района не принимают участие в конкурсе «Новый учитель Ямала», не привлекаются в район педагоги-участники данного конкурса.</a:t>
            </a:r>
          </a:p>
          <a:p>
            <a:pPr defTabSz="265113"/>
            <a:r>
              <a:rPr lang="ru-RU" sz="1400" b="1" dirty="0"/>
              <a:t>5.	ФНД не в полной мере отвечает требованиям новой системы оплаты труда.</a:t>
            </a:r>
            <a:r>
              <a:rPr lang="ru-RU" b="1" dirty="0"/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375664"/>
            <a:ext cx="51885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1.Усиление </a:t>
            </a:r>
            <a:r>
              <a:rPr lang="ru-RU" sz="1400" dirty="0"/>
              <a:t>работы по привлечению  выпускников педагогических образовательных учреждений в образовательные учреждения района</a:t>
            </a:r>
            <a:r>
              <a:rPr lang="ru-RU" sz="1400" b="1" dirty="0" smtClean="0">
                <a:solidFill>
                  <a:srgbClr val="C00000"/>
                </a:solidFill>
              </a:rPr>
              <a:t>. Участие в конкурсе «Новый Учитель Ямала»</a:t>
            </a:r>
            <a:endParaRPr lang="ru-RU" sz="1400" b="1" dirty="0">
              <a:solidFill>
                <a:srgbClr val="C00000"/>
              </a:solidFill>
            </a:endParaRPr>
          </a:p>
          <a:p>
            <a:r>
              <a:rPr lang="ru-RU" sz="1400" dirty="0"/>
              <a:t> 2. Создание сетевых сообществ педагогических работников района, новых форм организации методической </a:t>
            </a:r>
            <a:r>
              <a:rPr lang="ru-RU" sz="1400" dirty="0" smtClean="0"/>
              <a:t>работы</a:t>
            </a:r>
            <a:r>
              <a:rPr lang="ru-RU" sz="1400" b="1" dirty="0" smtClean="0">
                <a:solidFill>
                  <a:srgbClr val="C00000"/>
                </a:solidFill>
              </a:rPr>
              <a:t>. Создание действующих сайтов педагогов.</a:t>
            </a:r>
            <a:endParaRPr lang="ru-RU" sz="1400" b="1" dirty="0">
              <a:solidFill>
                <a:srgbClr val="C00000"/>
              </a:solidFill>
            </a:endParaRPr>
          </a:p>
          <a:p>
            <a:r>
              <a:rPr lang="ru-RU" sz="1400" dirty="0"/>
              <a:t> 3. Составление перспективного плана (на 5 лет) аттестации педагогических </a:t>
            </a:r>
            <a:r>
              <a:rPr lang="ru-RU" sz="1400" dirty="0" smtClean="0"/>
              <a:t>работников, </a:t>
            </a:r>
            <a:r>
              <a:rPr lang="ru-RU" sz="1400" b="1" dirty="0" smtClean="0">
                <a:solidFill>
                  <a:srgbClr val="C00000"/>
                </a:solidFill>
              </a:rPr>
              <a:t>повышения уровня образования </a:t>
            </a:r>
            <a:r>
              <a:rPr lang="ru-RU" sz="1400" dirty="0"/>
              <a:t>и прохождение ими курсов повышения квалификации.</a:t>
            </a:r>
          </a:p>
          <a:p>
            <a:r>
              <a:rPr lang="ru-RU" sz="1400" dirty="0"/>
              <a:t> 4. Совершенствование работы с молодыми специалистами, кадровым резервом руководителей образовательных учреждений, ветеранами педагогического труда.</a:t>
            </a:r>
          </a:p>
          <a:p>
            <a:r>
              <a:rPr lang="ru-RU" sz="1400" dirty="0"/>
              <a:t>5. Внесение изменений в ФНД.</a:t>
            </a:r>
          </a:p>
          <a:p>
            <a:r>
              <a:rPr lang="ru-RU" sz="1400" dirty="0"/>
              <a:t>6. Внедрение стандарта </a:t>
            </a:r>
            <a:r>
              <a:rPr lang="ru-RU" sz="1400" dirty="0" smtClean="0"/>
              <a:t>педагога</a:t>
            </a:r>
            <a:r>
              <a:rPr lang="ru-RU" sz="1400" b="1" dirty="0" smtClean="0">
                <a:solidFill>
                  <a:srgbClr val="C00000"/>
                </a:solidFill>
              </a:rPr>
              <a:t>. Соблюдение кодекса профессиональной этики педагога ЯМАЛА.</a:t>
            </a:r>
            <a:endParaRPr lang="ru-RU" sz="1400" b="1" dirty="0">
              <a:solidFill>
                <a:srgbClr val="C00000"/>
              </a:solidFill>
            </a:endParaRPr>
          </a:p>
          <a:p>
            <a:r>
              <a:rPr lang="ru-RU" sz="1400" dirty="0"/>
              <a:t>7. Проведение аттестации на соответствие занимаемой должности на уровень ОУ.</a:t>
            </a:r>
          </a:p>
          <a:p>
            <a:r>
              <a:rPr lang="ru-RU" sz="1400" dirty="0"/>
              <a:t>8. Внедрение эффективных контрактов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9</a:t>
            </a:r>
            <a:r>
              <a:rPr lang="ru-RU" sz="1400" b="1" dirty="0" smtClean="0">
                <a:solidFill>
                  <a:srgbClr val="C00000"/>
                </a:solidFill>
              </a:rPr>
              <a:t>. Внедрение новых педагогических квалификаций: учитель-наставник, учитель-методист, учитель-новатор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10. Усиление распространение педагогического опыта.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Главные </a:t>
            </a:r>
            <a:r>
              <a:rPr lang="ru-RU" b="1" dirty="0" smtClean="0">
                <a:solidFill>
                  <a:srgbClr val="C00000"/>
                </a:solidFill>
              </a:rPr>
              <a:t>задачи на 2015 год: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1</a:t>
            </a:r>
            <a:r>
              <a:rPr lang="ru-RU" sz="2800" dirty="0" smtClean="0"/>
              <a:t>. </a:t>
            </a:r>
            <a:r>
              <a:rPr lang="ru-RU" sz="2400" dirty="0" smtClean="0"/>
              <a:t>Повышение качества образования через повышение квалификации педагогических работников (получение высшего образования и квалификационных категорий) и системных использований результатов мониторинговых исследований</a:t>
            </a:r>
          </a:p>
          <a:p>
            <a:pPr marL="0" indent="0">
              <a:buNone/>
            </a:pPr>
            <a:r>
              <a:rPr lang="ru-RU" sz="2400" dirty="0" smtClean="0"/>
              <a:t>2. Выполнение Указов президента (оптимизация деятельности, эффективное расходование денежных средств, устройство детей-сирот, детей, оставшихся без попечения родителей в приемные семьи, под </a:t>
            </a:r>
            <a:r>
              <a:rPr lang="ru-RU" sz="2400" dirty="0" smtClean="0"/>
              <a:t>опеку, предоставление дошкольного образования всем детям в возрасте с 3 до 7 лет)</a:t>
            </a:r>
          </a:p>
          <a:p>
            <a:pPr marL="0" indent="0">
              <a:buNone/>
            </a:pPr>
            <a:r>
              <a:rPr lang="ru-RU" sz="2400" dirty="0" smtClean="0"/>
              <a:t>3. Внедрение платных образовательных услуг.</a:t>
            </a:r>
          </a:p>
          <a:p>
            <a:pPr marL="0" indent="0">
              <a:buNone/>
            </a:pPr>
            <a:r>
              <a:rPr lang="ru-RU" sz="2400" dirty="0" smtClean="0"/>
              <a:t>4. Создание брендов учреждений.</a:t>
            </a:r>
          </a:p>
          <a:p>
            <a:pPr marL="0" indent="0">
              <a:buNone/>
            </a:pPr>
            <a:endParaRPr lang="ru-RU" sz="16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12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Финансовое и нормативное обеспечение 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6194966"/>
              </p:ext>
            </p:extLst>
          </p:nvPr>
        </p:nvGraphicFramePr>
        <p:xfrm>
          <a:off x="472678" y="1844824"/>
          <a:ext cx="7931223" cy="25855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/>
                <a:gridCol w="2232248"/>
                <a:gridCol w="1800200"/>
                <a:gridCol w="1738535"/>
              </a:tblGrid>
              <a:tr h="397898"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2013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2014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Бюджет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592 672 469,55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652 499 479,18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677 517 880,08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всего ОУ/бюдж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платные услуги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стадии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внедрения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дорожные карты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лицензии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аккредитация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3310"/>
            <a:ext cx="1752169" cy="10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Нацпроект «Образование»</a:t>
            </a:r>
            <a:endParaRPr lang="ru-RU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6582" y="1088740"/>
            <a:ext cx="3024336" cy="13681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18" y="1171111"/>
            <a:ext cx="3048264" cy="1390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5" y="1238810"/>
            <a:ext cx="2843159" cy="1296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1151" y="1280373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Calibri"/>
              </a:rPr>
              <a:t>Поддержка и развитие лучших образцов </a:t>
            </a:r>
            <a:r>
              <a:rPr lang="ru-RU" sz="1400" b="1" dirty="0" smtClean="0">
                <a:solidFill>
                  <a:prstClr val="black"/>
                </a:solidFill>
                <a:latin typeface="Calibri"/>
              </a:rPr>
              <a:t>отечественного образования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Calibri"/>
              </a:rPr>
              <a:t>11 159 062 </a:t>
            </a:r>
            <a:r>
              <a:rPr lang="ru-RU" sz="1400" b="1" dirty="0" err="1" smtClean="0">
                <a:solidFill>
                  <a:prstClr val="black"/>
                </a:solidFill>
                <a:latin typeface="Calibri"/>
              </a:rPr>
              <a:t>руб</a:t>
            </a:r>
            <a:endParaRPr lang="ru-RU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17837" y="1327506"/>
            <a:ext cx="2350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Calibri"/>
              </a:rPr>
              <a:t>Внедрение современных образовательных </a:t>
            </a:r>
            <a:r>
              <a:rPr lang="ru-RU" sz="1400" b="1" dirty="0" smtClean="0">
                <a:solidFill>
                  <a:prstClr val="black"/>
                </a:solidFill>
                <a:latin typeface="Calibri"/>
              </a:rPr>
              <a:t>технологий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Calibri"/>
              </a:rPr>
              <a:t>2 992 960 руб.</a:t>
            </a:r>
            <a:endParaRPr lang="ru-RU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84942" y="1495817"/>
            <a:ext cx="2406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</a:rPr>
              <a:t>Организация питания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учащихся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47 820 000 руб.</a:t>
            </a:r>
            <a:endParaRPr lang="ru-RU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t="41600" r="19760"/>
          <a:stretch/>
        </p:blipFill>
        <p:spPr>
          <a:xfrm>
            <a:off x="6470134" y="2732138"/>
            <a:ext cx="2215133" cy="1612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4775" r="10793" b="3963"/>
          <a:stretch/>
        </p:blipFill>
        <p:spPr>
          <a:xfrm>
            <a:off x="3732362" y="4606775"/>
            <a:ext cx="1650334" cy="1816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0" y="4725145"/>
            <a:ext cx="2533535" cy="1692542"/>
          </a:xfrm>
          <a:prstGeom prst="rect">
            <a:avLst/>
          </a:prstGeom>
        </p:spPr>
      </p:pic>
      <p:pic>
        <p:nvPicPr>
          <p:cNvPr id="1026" name="Picture 2" descr="D:\Мои документы\ФОТО ОУ\новый уч.год\Школа Толька\20120818_140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50" y="4625653"/>
            <a:ext cx="2372303" cy="177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amA.nachalnik\Desktop\DSC059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42855"/>
            <a:ext cx="2275314" cy="17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amA.nachalnik\Desktop\PICT14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5" y="2758744"/>
            <a:ext cx="2320404" cy="174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694" y="86731"/>
            <a:ext cx="8229600" cy="796908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ТЭК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6"/>
          <a:stretch/>
        </p:blipFill>
        <p:spPr>
          <a:xfrm>
            <a:off x="366682" y="3002667"/>
            <a:ext cx="2818656" cy="157542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r="45289"/>
          <a:stretch/>
        </p:blipFill>
        <p:spPr>
          <a:xfrm>
            <a:off x="2483768" y="5085185"/>
            <a:ext cx="1030462" cy="1573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10962" b="6421"/>
          <a:stretch/>
        </p:blipFill>
        <p:spPr>
          <a:xfrm>
            <a:off x="366682" y="908720"/>
            <a:ext cx="2736304" cy="1712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r="12988" b="13284"/>
          <a:stretch/>
        </p:blipFill>
        <p:spPr>
          <a:xfrm>
            <a:off x="5940152" y="912119"/>
            <a:ext cx="2777625" cy="1709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4725" b="18712"/>
          <a:stretch/>
        </p:blipFill>
        <p:spPr>
          <a:xfrm>
            <a:off x="5652120" y="3070080"/>
            <a:ext cx="3065657" cy="1469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7286" r="7651" b="11104"/>
          <a:stretch/>
        </p:blipFill>
        <p:spPr>
          <a:xfrm>
            <a:off x="309919" y="5085184"/>
            <a:ext cx="2127371" cy="1609902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>
            <a:off x="3544836" y="4919550"/>
            <a:ext cx="3214982" cy="937459"/>
          </a:xfrm>
          <a:prstGeom prst="lef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739990" y="1207506"/>
            <a:ext cx="1700570" cy="1047673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1386" y="3070080"/>
            <a:ext cx="1469263" cy="10812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5557" y="1362010"/>
            <a:ext cx="1449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Выездные мероприятия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2 561 тыс. руб.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857" y="3241365"/>
            <a:ext cx="1469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Благоустройство территорий ОУ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3 400 тыс. </a:t>
            </a:r>
            <a:r>
              <a:rPr lang="ru-RU" sz="14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руб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052940" y="5890135"/>
            <a:ext cx="2880321" cy="737424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21043" y="5085184"/>
            <a:ext cx="307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Пополнение материально-технической базы ОУ, 2810тыс. руб.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2940" y="6062063"/>
            <a:ext cx="2995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Новогодние подарки, 4971 тыс. руб.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7911" y="5175181"/>
            <a:ext cx="2154287" cy="14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7096" y="497453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1. Совершенствование   </a:t>
            </a:r>
            <a:r>
              <a:rPr lang="ru-RU" sz="2400" b="1" dirty="0">
                <a:solidFill>
                  <a:srgbClr val="C00000"/>
                </a:solidFill>
              </a:rPr>
              <a:t>организации образовательного </a:t>
            </a:r>
            <a:r>
              <a:rPr lang="ru-RU" sz="2400" b="1" dirty="0" smtClean="0">
                <a:solidFill>
                  <a:srgbClr val="C00000"/>
                </a:solidFill>
              </a:rPr>
              <a:t>процесса</a:t>
            </a:r>
            <a:endParaRPr lang="ru-RU" sz="24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15" y="1002415"/>
            <a:ext cx="219160" cy="4470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523" y="1373776"/>
            <a:ext cx="428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Финансовое и нормативное правовое обеспечение системы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образования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6324" y="1492798"/>
            <a:ext cx="491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Улучшение материального обеспечения  образовательных учреждений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77" y="5590315"/>
            <a:ext cx="1417672" cy="9483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80" y="5590315"/>
            <a:ext cx="1445009" cy="9638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9" y="5255722"/>
            <a:ext cx="1560339" cy="11702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903" y="2329881"/>
            <a:ext cx="40856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sz="1600" u="sng" dirty="0" smtClean="0"/>
              <a:t>Привлечение </a:t>
            </a:r>
            <a:r>
              <a:rPr lang="ru-RU" sz="1600" u="sng" dirty="0"/>
              <a:t>финансовых средств через участие в региональных и федеральных конкурсах, социальных проектах.</a:t>
            </a:r>
          </a:p>
          <a:p>
            <a:r>
              <a:rPr lang="ru-RU" sz="1600" dirty="0" smtClean="0"/>
              <a:t>- Совершенствование </a:t>
            </a:r>
            <a:r>
              <a:rPr lang="ru-RU" sz="1600" dirty="0"/>
              <a:t>системы оплаты труда работников с учетом качества и результативности их труда.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- Внедрение </a:t>
            </a:r>
            <a:r>
              <a:rPr lang="ru-RU" sz="1600" dirty="0"/>
              <a:t>дополнительных платных образовательных услуг.</a:t>
            </a:r>
          </a:p>
          <a:p>
            <a:r>
              <a:rPr lang="ru-RU" sz="1600" dirty="0" smtClean="0"/>
              <a:t>- Оптимизация расходования денежных средств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56324" y="2297106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Проведение ряда мероприятий по улучшению скорости интернета.</a:t>
            </a:r>
          </a:p>
          <a:p>
            <a:r>
              <a:rPr lang="ru-RU" sz="1600" dirty="0"/>
              <a:t>Совершенствование образовательной среды для внедрения ФГОС.</a:t>
            </a:r>
          </a:p>
          <a:p>
            <a:r>
              <a:rPr lang="ru-RU" sz="1600" dirty="0"/>
              <a:t> Формирование единого информационного образовательного пространства.</a:t>
            </a:r>
          </a:p>
          <a:p>
            <a:r>
              <a:rPr lang="ru-RU" sz="1600" dirty="0"/>
              <a:t>Системная работа с сайтами учреждений, заполнение сведений об учреждении на гос. портале.</a:t>
            </a:r>
          </a:p>
          <a:p>
            <a:r>
              <a:rPr lang="ru-RU" sz="1600" dirty="0"/>
              <a:t>Создание </a:t>
            </a:r>
            <a:r>
              <a:rPr lang="ru-RU" sz="1600" dirty="0" err="1"/>
              <a:t>безбарьерной</a:t>
            </a:r>
            <a:r>
              <a:rPr lang="ru-RU" sz="1600" dirty="0"/>
              <a:t> среды для обучения детей с ОВЗ</a:t>
            </a:r>
            <a:r>
              <a:rPr lang="ru-RU" sz="1600" dirty="0" smtClean="0"/>
              <a:t>.</a:t>
            </a:r>
          </a:p>
          <a:p>
            <a:r>
              <a:rPr lang="ru-RU" sz="1600" u="sng" dirty="0" smtClean="0"/>
              <a:t>Проведение инвентаризации оборудования, составления плана приобретения</a:t>
            </a:r>
            <a:endParaRPr lang="ru-RU" sz="16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228" y="1002415"/>
            <a:ext cx="219475" cy="451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51" y="5284541"/>
            <a:ext cx="1984228" cy="114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82393"/>
            <a:ext cx="213518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00" y="4982393"/>
            <a:ext cx="18716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734978"/>
            <a:ext cx="18684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2632868" y="219075"/>
            <a:ext cx="4173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Дошкольное образование</a:t>
            </a:r>
          </a:p>
        </p:txBody>
      </p:sp>
      <p:sp>
        <p:nvSpPr>
          <p:cNvPr id="7174" name="Прямоугольник 9"/>
          <p:cNvSpPr>
            <a:spLocks noChangeArrowheads="1"/>
          </p:cNvSpPr>
          <p:nvPr/>
        </p:nvSpPr>
        <p:spPr bwMode="auto">
          <a:xfrm>
            <a:off x="539552" y="3346822"/>
            <a:ext cx="7988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1600" u="sng" dirty="0"/>
              <a:t>Задачи на 2014-2015 учебный год:</a:t>
            </a:r>
          </a:p>
          <a:p>
            <a:pPr defTabSz="271463" eaLnBrk="1" hangingPunct="1"/>
            <a:r>
              <a:rPr lang="ru-RU" sz="1600" dirty="0"/>
              <a:t>•	продолжить работу по внедрению «Е-услуги. Образование»;</a:t>
            </a:r>
          </a:p>
          <a:p>
            <a:pPr defTabSz="271463" eaLnBrk="1" hangingPunct="1"/>
            <a:r>
              <a:rPr lang="ru-RU" sz="1600" dirty="0"/>
              <a:t>•	обеспечить исполнение мероприятий «дорожной карты»</a:t>
            </a:r>
          </a:p>
          <a:p>
            <a:pPr defTabSz="271463" eaLnBrk="1" hangingPunct="1"/>
            <a:r>
              <a:rPr lang="ru-RU" sz="1600" dirty="0"/>
              <a:t>    </a:t>
            </a:r>
            <a:r>
              <a:rPr lang="ru-RU" sz="1600" dirty="0" smtClean="0"/>
              <a:t>обеспечить </a:t>
            </a:r>
            <a:r>
              <a:rPr lang="ru-RU" sz="1600" dirty="0"/>
              <a:t>внедрение ФГОС ДО</a:t>
            </a:r>
          </a:p>
          <a:p>
            <a:pPr defTabSz="271463" eaLnBrk="1" hangingPunct="1"/>
            <a:r>
              <a:rPr lang="ru-RU" sz="1600" dirty="0"/>
              <a:t>•	оказывать  платные услуги;</a:t>
            </a:r>
          </a:p>
          <a:p>
            <a:pPr defTabSz="271463" eaLnBrk="1" hangingPunct="1"/>
            <a:r>
              <a:rPr lang="ru-RU" sz="1600" dirty="0"/>
              <a:t> - обеспечить курсовую переподготовку по ФГОС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35524" y="731490"/>
            <a:ext cx="3941763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u="sng" dirty="0"/>
              <a:t>Результаты 2013-2014 </a:t>
            </a:r>
            <a:r>
              <a:rPr lang="ru-RU" sz="1600" u="sng" dirty="0" err="1"/>
              <a:t>уч.года</a:t>
            </a:r>
            <a:r>
              <a:rPr lang="ru-RU" sz="1600" u="sng" dirty="0"/>
              <a:t>:</a:t>
            </a:r>
          </a:p>
          <a:p>
            <a:pPr eaLnBrk="1" hangingPunct="1">
              <a:defRPr/>
            </a:pPr>
            <a:r>
              <a:rPr lang="ru-RU" sz="1600" dirty="0"/>
              <a:t>Реализация мероприятий «дорожной карты» – 100%</a:t>
            </a:r>
          </a:p>
          <a:p>
            <a:pPr eaLnBrk="1" hangingPunct="1">
              <a:defRPr/>
            </a:pPr>
            <a:r>
              <a:rPr lang="ru-RU" sz="1600" dirty="0"/>
              <a:t>Внедрение «Е-услуги»</a:t>
            </a:r>
          </a:p>
          <a:p>
            <a:pPr eaLnBrk="1" hangingPunct="1">
              <a:defRPr/>
            </a:pPr>
            <a:r>
              <a:rPr lang="ru-RU" sz="1600" dirty="0"/>
              <a:t>- Функционирование ГКП на базе школы-интерната </a:t>
            </a:r>
            <a:r>
              <a:rPr lang="ru-RU" sz="1600" dirty="0" err="1"/>
              <a:t>с.Ратта</a:t>
            </a:r>
            <a:r>
              <a:rPr lang="ru-RU" sz="1600" dirty="0"/>
              <a:t> – 16 ч.</a:t>
            </a:r>
          </a:p>
          <a:p>
            <a:pPr eaLnBrk="1" hangingPunct="1">
              <a:defRPr/>
            </a:pPr>
            <a:r>
              <a:rPr lang="ru-RU" sz="1600" dirty="0"/>
              <a:t>- Проведение мероприятий  по внедрению ФГОС</a:t>
            </a:r>
          </a:p>
          <a:p>
            <a:pPr eaLnBrk="1" hangingPunct="1">
              <a:defRPr/>
            </a:pPr>
            <a:r>
              <a:rPr lang="ru-RU" sz="1600" dirty="0">
                <a:solidFill>
                  <a:srgbClr val="FF0000"/>
                </a:solidFill>
              </a:rPr>
              <a:t>    </a:t>
            </a:r>
            <a:r>
              <a:rPr lang="ru-RU" sz="1600" dirty="0"/>
              <a:t>Удовлетворенность дошкольным образованием в 2013 году составила 98,2%, 2014 году -91%.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ru-RU" sz="1600" dirty="0">
              <a:solidFill>
                <a:srgbClr val="FF0000"/>
              </a:solidFill>
            </a:endParaRPr>
          </a:p>
        </p:txBody>
      </p:sp>
      <p:graphicFrame>
        <p:nvGraphicFramePr>
          <p:cNvPr id="1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393923"/>
              </p:ext>
            </p:extLst>
          </p:nvPr>
        </p:nvGraphicFramePr>
        <p:xfrm>
          <a:off x="498872" y="790575"/>
          <a:ext cx="4140200" cy="2298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8092"/>
                <a:gridCol w="792038"/>
                <a:gridCol w="720035"/>
                <a:gridCol w="720035"/>
              </a:tblGrid>
              <a:tr h="30016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</a:tr>
              <a:tr h="44108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Всего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769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776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775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</a:tr>
              <a:tr h="558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в </a:t>
                      </a:r>
                      <a:r>
                        <a:rPr lang="ru-RU" sz="1800" b="1" u="none" strike="noStrike" dirty="0" err="1">
                          <a:effectLst/>
                        </a:rPr>
                        <a:t>т.ч</a:t>
                      </a:r>
                      <a:r>
                        <a:rPr lang="ru-RU" sz="1800" b="1" u="none" strike="noStrike" dirty="0">
                          <a:effectLst/>
                        </a:rPr>
                        <a:t>. с </a:t>
                      </a:r>
                      <a:r>
                        <a:rPr lang="ru-RU" sz="1800" b="1" u="none" strike="noStrike" dirty="0" smtClean="0">
                          <a:effectLst/>
                        </a:rPr>
                        <a:t>1 года  </a:t>
                      </a:r>
                      <a:r>
                        <a:rPr lang="ru-RU" sz="1800" b="1" u="none" strike="noStrike" dirty="0">
                          <a:effectLst/>
                        </a:rPr>
                        <a:t>до 7 лет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668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676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642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</a:tr>
              <a:tr h="558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охват ДО всеми формами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489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526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512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</a:tr>
              <a:tr h="44108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в </a:t>
                      </a:r>
                      <a:r>
                        <a:rPr lang="ru-RU" sz="1800" b="1" u="none" strike="noStrike" dirty="0" err="1">
                          <a:effectLst/>
                        </a:rPr>
                        <a:t>т.ч</a:t>
                      </a:r>
                      <a:r>
                        <a:rPr lang="ru-RU" sz="1800" b="1" u="none" strike="noStrike" dirty="0">
                          <a:effectLst/>
                        </a:rPr>
                        <a:t>. </a:t>
                      </a:r>
                      <a:r>
                        <a:rPr lang="ru-RU" sz="1800" b="1" u="none" strike="noStrike" dirty="0" smtClean="0">
                          <a:effectLst/>
                        </a:rPr>
                        <a:t>с </a:t>
                      </a:r>
                      <a:r>
                        <a:rPr lang="ru-RU" sz="1800" b="1" u="none" strike="noStrike" dirty="0">
                          <a:effectLst/>
                        </a:rPr>
                        <a:t>3 до </a:t>
                      </a:r>
                      <a:r>
                        <a:rPr lang="ru-RU" sz="1800" b="1" u="none" strike="noStrike" dirty="0" smtClean="0">
                          <a:effectLst/>
                        </a:rPr>
                        <a:t>7 </a:t>
                      </a:r>
                      <a:r>
                        <a:rPr lang="ru-RU" sz="1800" b="1" u="none" strike="noStrike" dirty="0">
                          <a:effectLst/>
                        </a:rPr>
                        <a:t>лет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351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403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369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6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5271"/>
            <a:ext cx="1462057" cy="978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00646"/>
            <a:ext cx="1570060" cy="10502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7886" y="27106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Общее образование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572" y="3212976"/>
            <a:ext cx="380407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u="sng" dirty="0" smtClean="0"/>
              <a:t>Результаты 2013-2014 </a:t>
            </a:r>
            <a:r>
              <a:rPr lang="ru-RU" sz="1700" u="sng" dirty="0" err="1" smtClean="0"/>
              <a:t>уч.год</a:t>
            </a:r>
            <a:r>
              <a:rPr lang="ru-RU" sz="1700" u="sng" dirty="0" smtClean="0"/>
              <a:t>:</a:t>
            </a:r>
          </a:p>
          <a:p>
            <a:pPr>
              <a:buFontTx/>
              <a:buChar char="-"/>
            </a:pPr>
            <a:r>
              <a:rPr lang="ru-RU" sz="1700" dirty="0" smtClean="0"/>
              <a:t>1 уч. награжден золотой медалью, 2 – аттестатами с отличиями</a:t>
            </a:r>
          </a:p>
          <a:p>
            <a:r>
              <a:rPr lang="ru-RU" sz="1700" dirty="0" smtClean="0"/>
              <a:t>- 5 участников регионального этапа ВОШ, нет призеров</a:t>
            </a:r>
          </a:p>
          <a:p>
            <a:pPr>
              <a:buFontTx/>
              <a:buChar char="-"/>
            </a:pPr>
            <a:r>
              <a:rPr lang="ru-RU" sz="1700" dirty="0" smtClean="0"/>
              <a:t>Удовлетворенность -  86% (79,7%)</a:t>
            </a:r>
          </a:p>
          <a:p>
            <a:pPr>
              <a:buFontTx/>
              <a:buChar char="-"/>
            </a:pPr>
            <a:r>
              <a:rPr lang="ru-RU" sz="1700" dirty="0" smtClean="0"/>
              <a:t>в </a:t>
            </a:r>
            <a:r>
              <a:rPr lang="ru-RU" sz="1700" dirty="0"/>
              <a:t>образовательных </a:t>
            </a:r>
            <a:r>
              <a:rPr lang="ru-RU" sz="1700" dirty="0" smtClean="0"/>
              <a:t>учреждениях разработаны </a:t>
            </a:r>
            <a:r>
              <a:rPr lang="ru-RU" sz="1700" dirty="0"/>
              <a:t>показатели эффективности деятельности образовательных учреждений и проведено оценивание данных показателей.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62646" y="2996952"/>
            <a:ext cx="508601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/>
              <a:t>Задачи на 2014-2015 учебный год:</a:t>
            </a:r>
          </a:p>
          <a:p>
            <a:r>
              <a:rPr lang="ru-RU" sz="1600" dirty="0" smtClean="0"/>
              <a:t>1) Эффективное </a:t>
            </a:r>
            <a:r>
              <a:rPr lang="ru-RU" sz="1600" dirty="0"/>
              <a:t>решение задач </a:t>
            </a:r>
            <a:r>
              <a:rPr lang="ru-RU" sz="1600" dirty="0" smtClean="0"/>
              <a:t>ПП и ПО.</a:t>
            </a:r>
            <a:endParaRPr lang="ru-RU" sz="1600" dirty="0"/>
          </a:p>
          <a:p>
            <a:r>
              <a:rPr lang="ru-RU" sz="1600" dirty="0"/>
              <a:t>2) Обеспечить пилотное введение </a:t>
            </a:r>
            <a:r>
              <a:rPr lang="ru-RU" sz="1600" dirty="0" smtClean="0"/>
              <a:t>ФГОС</a:t>
            </a:r>
          </a:p>
          <a:p>
            <a:r>
              <a:rPr lang="ru-RU" sz="1600" dirty="0" smtClean="0"/>
              <a:t> 3) </a:t>
            </a:r>
            <a:r>
              <a:rPr lang="ru-RU" sz="1600" dirty="0"/>
              <a:t>Обеспечить </a:t>
            </a:r>
            <a:r>
              <a:rPr lang="ru-RU" sz="1600" dirty="0" smtClean="0"/>
              <a:t>развитие </a:t>
            </a:r>
            <a:r>
              <a:rPr lang="ru-RU" sz="1600" dirty="0"/>
              <a:t>системы дистанционного </a:t>
            </a:r>
            <a:r>
              <a:rPr lang="ru-RU" sz="1600" dirty="0" smtClean="0"/>
              <a:t>образования, работы с одаренными детьми</a:t>
            </a:r>
            <a:endParaRPr lang="ru-RU" sz="1600" dirty="0"/>
          </a:p>
          <a:p>
            <a:r>
              <a:rPr lang="ru-RU" sz="1600" dirty="0" smtClean="0"/>
              <a:t>4) </a:t>
            </a:r>
            <a:r>
              <a:rPr lang="ru-RU" sz="1600" u="sng" dirty="0"/>
              <a:t>Оптимизация использования помещений действующих зданий муниципальных общеобразовательных организаций с целью снижения количества детей, обучающихся во вторую смену.</a:t>
            </a:r>
          </a:p>
          <a:p>
            <a:r>
              <a:rPr lang="ru-RU" sz="1600" dirty="0" smtClean="0"/>
              <a:t>5) </a:t>
            </a:r>
            <a:r>
              <a:rPr lang="ru-RU" sz="1600" dirty="0"/>
              <a:t>Развитие </a:t>
            </a:r>
            <a:r>
              <a:rPr lang="ru-RU" sz="1600" dirty="0" err="1"/>
              <a:t>безбарьерной</a:t>
            </a:r>
            <a:r>
              <a:rPr lang="ru-RU" sz="1600" dirty="0"/>
              <a:t> среды для обучения и воспитания детей с </a:t>
            </a:r>
            <a:r>
              <a:rPr lang="ru-RU" sz="1600" dirty="0" smtClean="0"/>
              <a:t>ОВЗ использование </a:t>
            </a:r>
            <a:r>
              <a:rPr lang="ru-RU" sz="1600" dirty="0"/>
              <a:t>информационно коммуникационных технологий для детей-инвалидов, индивидуально обучающихся на дому.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081002"/>
              </p:ext>
            </p:extLst>
          </p:nvPr>
        </p:nvGraphicFramePr>
        <p:xfrm>
          <a:off x="415898" y="726899"/>
          <a:ext cx="4563989" cy="22309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5543"/>
                <a:gridCol w="739482"/>
                <a:gridCol w="739482"/>
                <a:gridCol w="739482"/>
              </a:tblGrid>
              <a:tr h="318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Результаты ЕГЭ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2012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2013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2014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87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Общая успеваемость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99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98,9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98,5</a:t>
                      </a: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87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Качество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31,2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29,9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30,6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87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err="1" smtClean="0">
                          <a:effectLst/>
                        </a:rPr>
                        <a:t>Преод</a:t>
                      </a:r>
                      <a:r>
                        <a:rPr lang="ru-RU" sz="1400" b="1" u="none" strike="noStrike" dirty="0" smtClean="0">
                          <a:effectLst/>
                        </a:rPr>
                        <a:t>. </a:t>
                      </a:r>
                      <a:r>
                        <a:rPr lang="ru-RU" sz="1400" b="1" u="none" strike="noStrike" dirty="0">
                          <a:effectLst/>
                        </a:rPr>
                        <a:t>МП на ЕГЭ по 2 </a:t>
                      </a:r>
                      <a:r>
                        <a:rPr lang="ru-RU" sz="1400" b="1" u="none" strike="noStrike" dirty="0" err="1">
                          <a:effectLst/>
                        </a:rPr>
                        <a:t>пр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77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91,1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87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Средний балл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(русский язык)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51,2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55,3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57,6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87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С</a:t>
                      </a:r>
                      <a:r>
                        <a:rPr lang="ru-RU" sz="1400" b="1" u="none" strike="noStrike" dirty="0" smtClean="0">
                          <a:effectLst/>
                        </a:rPr>
                        <a:t>редний </a:t>
                      </a:r>
                      <a:r>
                        <a:rPr lang="ru-RU" sz="1400" b="1" u="none" strike="noStrike" dirty="0">
                          <a:effectLst/>
                        </a:rPr>
                        <a:t>балл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(математика)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36,4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41,3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35,9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87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Охват проф.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обучением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38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76,9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387895"/>
              </p:ext>
            </p:extLst>
          </p:nvPr>
        </p:nvGraphicFramePr>
        <p:xfrm>
          <a:off x="5325810" y="1484784"/>
          <a:ext cx="3264522" cy="129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2014"/>
                <a:gridCol w="782508"/>
              </a:tblGrid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ГИА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err="1" smtClean="0">
                          <a:effectLst/>
                        </a:rPr>
                        <a:t>Преод</a:t>
                      </a:r>
                      <a:r>
                        <a:rPr lang="ru-RU" sz="1400" b="1" u="none" strike="noStrike" dirty="0" smtClean="0">
                          <a:effectLst/>
                        </a:rPr>
                        <a:t>. </a:t>
                      </a:r>
                      <a:r>
                        <a:rPr lang="ru-RU" sz="1400" b="1" u="none" strike="noStrike" dirty="0">
                          <a:effectLst/>
                        </a:rPr>
                        <a:t>МП по 2 предметам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Средний балл русский язык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24,7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средний балл математике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3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4" y="1925113"/>
            <a:ext cx="1640853" cy="123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5" y="3433489"/>
            <a:ext cx="1761077" cy="124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8" y="5185117"/>
            <a:ext cx="1593084" cy="119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75" y="485453"/>
            <a:ext cx="1663673" cy="124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40099" y="212227"/>
            <a:ext cx="6280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Дополнительное образование</a:t>
            </a: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5" y="4968670"/>
            <a:ext cx="66247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Задачи на 2014-2015 учебный год:</a:t>
            </a:r>
          </a:p>
          <a:p>
            <a:r>
              <a:rPr lang="ru-RU" sz="1400" b="1" dirty="0" smtClean="0"/>
              <a:t>1.Реализация </a:t>
            </a:r>
            <a:r>
              <a:rPr lang="ru-RU" sz="1400" b="1" dirty="0"/>
              <a:t>дополнительных </a:t>
            </a:r>
            <a:r>
              <a:rPr lang="ru-RU" sz="1400" b="1" dirty="0" smtClean="0"/>
              <a:t>общеобразовательных </a:t>
            </a:r>
            <a:r>
              <a:rPr lang="ru-RU" sz="1400" b="1" dirty="0"/>
              <a:t>программ на базе </a:t>
            </a:r>
            <a:r>
              <a:rPr lang="ru-RU" sz="1400" b="1" dirty="0" smtClean="0"/>
              <a:t>ДОУ; </a:t>
            </a:r>
            <a:r>
              <a:rPr lang="ru-RU" sz="1400" b="1" i="1" dirty="0"/>
              <a:t>привлечение  детей дошкольного возраста в детские творческие объединения на </a:t>
            </a:r>
            <a:r>
              <a:rPr lang="ru-RU" sz="1400" b="1" i="1" dirty="0" smtClean="0"/>
              <a:t>базе </a:t>
            </a:r>
          </a:p>
          <a:p>
            <a:r>
              <a:rPr lang="ru-RU" sz="1400" b="1" dirty="0" smtClean="0"/>
              <a:t>2.Применение </a:t>
            </a:r>
            <a:r>
              <a:rPr lang="ru-RU" sz="1400" b="1" dirty="0"/>
              <a:t>в практике дополнительного образования новых форм работы с детьми.</a:t>
            </a:r>
          </a:p>
          <a:p>
            <a:r>
              <a:rPr lang="ru-RU" sz="1400" b="1" dirty="0" smtClean="0"/>
              <a:t>3. Повышение эффективности взаимодействия ЦДОД со школами.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79648" y="3148804"/>
            <a:ext cx="6784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Результаты 2013-2014 </a:t>
            </a:r>
            <a:r>
              <a:rPr lang="ru-RU" sz="1600" b="1" dirty="0" err="1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уч.года</a:t>
            </a:r>
            <a:endParaRPr lang="ru-RU" sz="1600" b="1" dirty="0" smtClean="0">
              <a:solidFill>
                <a:srgbClr val="FF0000"/>
              </a:solidFill>
              <a:latin typeface="Arial Narrow" pitchFamily="34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Arial Narrow" pitchFamily="34" charset="0"/>
                <a:cs typeface="Times New Roman" pitchFamily="18" charset="0"/>
              </a:rPr>
              <a:t>- Занимаются 2346 человек</a:t>
            </a:r>
            <a:r>
              <a:rPr lang="ru-RU" sz="1600" b="1" dirty="0">
                <a:latin typeface="Arial Narrow" pitchFamily="34" charset="0"/>
                <a:cs typeface="Times New Roman" pitchFamily="18" charset="0"/>
              </a:rPr>
              <a:t>	</a:t>
            </a:r>
            <a:endParaRPr lang="ru-RU" sz="1600" b="1" dirty="0" smtClean="0">
              <a:latin typeface="Arial Narrow" pitchFamily="34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Arial Narrow" pitchFamily="34" charset="0"/>
                <a:cs typeface="Times New Roman" pitchFamily="18" charset="0"/>
              </a:rPr>
              <a:t>- Открыто 12 новых ДТО</a:t>
            </a:r>
          </a:p>
          <a:p>
            <a:r>
              <a:rPr lang="ru-RU" sz="1600" b="1" dirty="0" smtClean="0">
                <a:latin typeface="Arial Narrow" pitchFamily="34" charset="0"/>
                <a:cs typeface="Times New Roman" pitchFamily="18" charset="0"/>
              </a:rPr>
              <a:t>- Удовлетворенность </a:t>
            </a:r>
            <a:r>
              <a:rPr lang="ru-RU" sz="1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Arial Narrow" pitchFamily="34" charset="0"/>
                <a:cs typeface="Times New Roman" pitchFamily="18" charset="0"/>
              </a:rPr>
              <a:t>- 100% (2013 -96,6%, 2012 – 96%)</a:t>
            </a:r>
          </a:p>
          <a:p>
            <a:r>
              <a:rPr lang="ru-RU" sz="1600" b="1" dirty="0" smtClean="0">
                <a:latin typeface="Arial Narrow" pitchFamily="34" charset="0"/>
                <a:cs typeface="Times New Roman" pitchFamily="18" charset="0"/>
              </a:rPr>
              <a:t>- Проведение  недели науки, творчества и спорта</a:t>
            </a:r>
            <a:r>
              <a:rPr lang="ru-RU" sz="1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Arial Narrow" pitchFamily="34" charset="0"/>
                <a:cs typeface="Times New Roman" pitchFamily="18" charset="0"/>
              </a:rPr>
              <a:t>и фестиваля национальных культур, выпуск детской газеты «Толька-правда»,  организация в летний период каникулярной школы «Лидер», комбинированного похода в с. Толька.</a:t>
            </a:r>
            <a:endParaRPr lang="ru-RU" sz="1600" b="1" dirty="0">
              <a:solidFill>
                <a:srgbClr val="FF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67232"/>
              </p:ext>
            </p:extLst>
          </p:nvPr>
        </p:nvGraphicFramePr>
        <p:xfrm>
          <a:off x="2459801" y="803840"/>
          <a:ext cx="6136012" cy="2242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4699"/>
                <a:gridCol w="674435"/>
                <a:gridCol w="755376"/>
                <a:gridCol w="604301"/>
                <a:gridCol w="906451"/>
                <a:gridCol w="679838"/>
                <a:gridCol w="830912"/>
              </a:tblGrid>
              <a:tr h="248783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2013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8783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ДО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ВЗ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ДО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ВЗ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ДО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ВЗ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2487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Охват ДО и ВЗ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1501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1448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1347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2487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кол-во объединений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67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2487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охват </a:t>
                      </a:r>
                      <a:r>
                        <a:rPr lang="ru-RU" sz="1400" b="1" u="none" strike="noStrike" dirty="0" smtClean="0">
                          <a:effectLst/>
                        </a:rPr>
                        <a:t> обучающихся по курсам ПП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293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197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2487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кол-во курсов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4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(фон) презентации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(фон) презентации10</Template>
  <TotalTime>829</TotalTime>
  <Words>1381</Words>
  <Application>Microsoft Office PowerPoint</Application>
  <PresentationFormat>Экран (4:3)</PresentationFormat>
  <Paragraphs>515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Фокина Л. П. Шаблон (фон) презентации10</vt:lpstr>
      <vt:lpstr>Тема Office</vt:lpstr>
      <vt:lpstr>Развитие системы образования Красноселькупского района  за 2012-2014 годы </vt:lpstr>
      <vt:lpstr>Презентация PowerPoint</vt:lpstr>
      <vt:lpstr>Финансовое и нормативное обеспечение </vt:lpstr>
      <vt:lpstr>Нацпроект «Образование»</vt:lpstr>
      <vt:lpstr>Финансирование ТЭК</vt:lpstr>
      <vt:lpstr>Презентация PowerPoint</vt:lpstr>
      <vt:lpstr>Презентация PowerPoint</vt:lpstr>
      <vt:lpstr>Презентация PowerPoint</vt:lpstr>
      <vt:lpstr>Презентация PowerPoint</vt:lpstr>
      <vt:lpstr>Талантливая молодежь, инновационная деятельность</vt:lpstr>
      <vt:lpstr>Летний отдых детей </vt:lpstr>
      <vt:lpstr>Защита прав несовершеннолетних детей</vt:lpstr>
      <vt:lpstr>Совершенствование педагогического потенциала</vt:lpstr>
      <vt:lpstr>Социальная поддержка учителей</vt:lpstr>
      <vt:lpstr>Презентация PowerPoint</vt:lpstr>
      <vt:lpstr>Презентация PowerPoint</vt:lpstr>
      <vt:lpstr>Совершенствование квалификации педагогических работников на 01.09.2014 </vt:lpstr>
      <vt:lpstr> Указ Президента Российской Федерации от 7 мая 2012 года N 597 "О мероприятиях по реализации государственной социальной политики"  </vt:lpstr>
      <vt:lpstr> Указ Президента Российской Федерации от 7 мая 2012 года N 597 "О мероприятиях по реализации государственной социальной политики"  </vt:lpstr>
      <vt:lpstr> Указ Президента Российской Федерации от 7 мая 2012 года N 597 "О мероприятиях по реализации государственной социальной политики"  </vt:lpstr>
      <vt:lpstr>Презентация PowerPoint</vt:lpstr>
      <vt:lpstr>Главные задачи на 2015 год: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ZamA</cp:lastModifiedBy>
  <cp:revision>94</cp:revision>
  <dcterms:created xsi:type="dcterms:W3CDTF">2013-07-10T06:51:26Z</dcterms:created>
  <dcterms:modified xsi:type="dcterms:W3CDTF">2015-03-31T04:22:25Z</dcterms:modified>
</cp:coreProperties>
</file>